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96" r:id="rId3"/>
    <p:sldId id="298" r:id="rId4"/>
    <p:sldId id="305" r:id="rId5"/>
    <p:sldId id="272" r:id="rId6"/>
    <p:sldId id="311" r:id="rId7"/>
    <p:sldId id="310" r:id="rId8"/>
    <p:sldId id="307" r:id="rId9"/>
    <p:sldId id="309" r:id="rId10"/>
    <p:sldId id="346" r:id="rId11"/>
    <p:sldId id="349" r:id="rId12"/>
    <p:sldId id="347" r:id="rId13"/>
    <p:sldId id="350" r:id="rId14"/>
    <p:sldId id="348" r:id="rId15"/>
    <p:sldId id="287" r:id="rId16"/>
    <p:sldId id="312" r:id="rId17"/>
    <p:sldId id="315" r:id="rId18"/>
    <p:sldId id="299" r:id="rId19"/>
    <p:sldId id="273" r:id="rId20"/>
    <p:sldId id="274" r:id="rId21"/>
    <p:sldId id="289" r:id="rId22"/>
    <p:sldId id="316" r:id="rId23"/>
    <p:sldId id="341" r:id="rId24"/>
    <p:sldId id="293" r:id="rId25"/>
    <p:sldId id="342" r:id="rId26"/>
    <p:sldId id="292" r:id="rId27"/>
    <p:sldId id="291" r:id="rId28"/>
    <p:sldId id="328" r:id="rId29"/>
    <p:sldId id="334" r:id="rId30"/>
    <p:sldId id="331" r:id="rId31"/>
    <p:sldId id="330" r:id="rId32"/>
    <p:sldId id="325" r:id="rId33"/>
    <p:sldId id="326" r:id="rId34"/>
    <p:sldId id="337" r:id="rId35"/>
    <p:sldId id="336" r:id="rId36"/>
    <p:sldId id="332" r:id="rId37"/>
    <p:sldId id="338" r:id="rId38"/>
    <p:sldId id="333" r:id="rId39"/>
    <p:sldId id="339" r:id="rId40"/>
    <p:sldId id="340" r:id="rId41"/>
    <p:sldId id="343" r:id="rId42"/>
    <p:sldId id="257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8E8"/>
    <a:srgbClr val="F5F5F5"/>
    <a:srgbClr val="FBFBFB"/>
    <a:srgbClr val="FCFDFC"/>
    <a:srgbClr val="A460C0"/>
    <a:srgbClr val="3698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68"/>
    <p:restoredTop sz="87556" autoAdjust="0"/>
  </p:normalViewPr>
  <p:slideViewPr>
    <p:cSldViewPr snapToGrid="0" snapToObjects="1">
      <p:cViewPr varScale="1">
        <p:scale>
          <a:sx n="135" d="100"/>
          <a:sy n="135" d="100"/>
        </p:scale>
        <p:origin x="192" y="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F657C-C976-BB40-B089-7AFA468668BB}" type="datetimeFigureOut">
              <a:rPr lang="en-US" smtClean="0"/>
              <a:t>4/16/19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54AA8A-BC0F-FA41-93AF-311B776B1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216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papers.nips.cc/paper/5955-convolutional-lstm-network-a-machine-learning-approach-for-precipitation-nowcasting.pdf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esrl.noaa.gov/psd/gcos_wgsp/Gridded/data.hadslp2.html" TargetMode="External"/><Relationship Id="rId5" Type="http://schemas.openxmlformats.org/officeDocument/2006/relationships/hyperlink" Target="https://journals.ametsoc.org/doi/full/10.1175/JCLI-D-13-00713.1" TargetMode="External"/><Relationship Id="rId4" Type="http://schemas.openxmlformats.org/officeDocument/2006/relationships/hyperlink" Target="https://ieeexplore.ieee.org/stamp/stamp.jsp?tp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papers.nips.cc/paper/5955-convolutional-lstm-network-a-machine-learning-approach-for-precipitation-nowcasting.pdf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esrl.noaa.gov/psd/gcos_wgsp/Gridded/data.hadslp2.html" TargetMode="External"/><Relationship Id="rId5" Type="http://schemas.openxmlformats.org/officeDocument/2006/relationships/hyperlink" Target="https://journals.ametsoc.org/doi/full/10.1175/JCLI-D-13-00713.1" TargetMode="External"/><Relationship Id="rId4" Type="http://schemas.openxmlformats.org/officeDocument/2006/relationships/hyperlink" Target="https://ieeexplore.ieee.org/stamp/stamp.jsp?tp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papers.nips.cc/paper/5955-convolutional-lstm-network-a-machine-learning-approach-for-precipitation-nowcasting.pdf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esrl.noaa.gov/psd/gcos_wgsp/Gridded/data.hadslp2.html" TargetMode="External"/><Relationship Id="rId5" Type="http://schemas.openxmlformats.org/officeDocument/2006/relationships/hyperlink" Target="https://journals.ametsoc.org/doi/full/10.1175/JCLI-D-13-00713.1" TargetMode="External"/><Relationship Id="rId4" Type="http://schemas.openxmlformats.org/officeDocument/2006/relationships/hyperlink" Target="https://ieeexplore.ieee.org/stamp/stamp.jsp?tp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apers.nips.cc/paper/5955-convolutional-lstm-network-a-machine-learning-approach-for-precipitation-nowcasting.pdf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esrl.noaa.gov/psd/gcos_wgsp/Gridded/data.hadslp2.html" TargetMode="External"/><Relationship Id="rId5" Type="http://schemas.openxmlformats.org/officeDocument/2006/relationships/hyperlink" Target="https://journals.ametsoc.org/doi/full/10.1175/JCLI-D-13-00713.1" TargetMode="External"/><Relationship Id="rId4" Type="http://schemas.openxmlformats.org/officeDocument/2006/relationships/hyperlink" Target="https://ieeexplore.ieee.org/stamp/stamp.jsp?tp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apers.nips.cc/paper/5955-convolutional-lstm-network-a-machine-learning-approach-for-precipitation-nowcasting.pdf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esrl.noaa.gov/psd/gcos_wgsp/Gridded/data.hadslp2.html" TargetMode="External"/><Relationship Id="rId5" Type="http://schemas.openxmlformats.org/officeDocument/2006/relationships/hyperlink" Target="https://journals.ametsoc.org/doi/full/10.1175/JCLI-D-13-00713.1" TargetMode="External"/><Relationship Id="rId4" Type="http://schemas.openxmlformats.org/officeDocument/2006/relationships/hyperlink" Target="https://ieeexplore.ieee.org/stamp/stamp.jsp?tp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http://papers.nips.cc/paper/5955-convolutional-lstm-network-a-machine-learning-approach-for-precipitation-nowcasting.pdf</a:t>
            </a:r>
            <a:endParaRPr lang="en-US" dirty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https://ieeexplore.ieee.org/stamp/stamp.jsp?tp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https://journals.ametsoc.org/doi/full/10.1175/JCLI-D-13-00713.1</a:t>
            </a:r>
            <a:r>
              <a:rPr lang="en-US" dirty="0"/>
              <a:t> </a:t>
            </a:r>
          </a:p>
          <a:p>
            <a:r>
              <a:rPr lang="en-US" dirty="0">
                <a:hlinkClick r:id="rId6"/>
              </a:rPr>
              <a:t>https://www.esrl.noaa.gov/psd/gcos_wgsp/Gridded/data.hadslp2.html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4AA8A-BC0F-FA41-93AF-311B776B1FF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50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4AA8A-BC0F-FA41-93AF-311B776B1FF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18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4AA8A-BC0F-FA41-93AF-311B776B1FF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19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4AA8A-BC0F-FA41-93AF-311B776B1FF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304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4AA8A-BC0F-FA41-93AF-311B776B1FF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9086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NOAA: national oceanic</a:t>
            </a:r>
            <a:r>
              <a:rPr lang="en-US" baseline="0" dirty="0"/>
              <a:t> and atmospheric administration</a:t>
            </a:r>
            <a:endParaRPr lang="en-US" dirty="0"/>
          </a:p>
          <a:p>
            <a:r>
              <a:rPr lang="en-US" dirty="0"/>
              <a:t>CPC: Climate</a:t>
            </a:r>
            <a:r>
              <a:rPr lang="en-US" baseline="0" dirty="0"/>
              <a:t> Prediction Center </a:t>
            </a:r>
            <a:r>
              <a:rPr lang="mr-IN" baseline="0" dirty="0"/>
              <a:t>–</a:t>
            </a:r>
            <a:r>
              <a:rPr lang="en-US" baseline="0" dirty="0"/>
              <a:t> NOAA</a:t>
            </a:r>
          </a:p>
          <a:p>
            <a:r>
              <a:rPr lang="en-US" baseline="0" dirty="0"/>
              <a:t>NCEI: National Centers for Environmental Information </a:t>
            </a:r>
            <a:r>
              <a:rPr lang="mr-IN" baseline="0" dirty="0"/>
              <a:t>–</a:t>
            </a:r>
            <a:r>
              <a:rPr lang="en-US" baseline="0" dirty="0"/>
              <a:t> NOAA</a:t>
            </a:r>
          </a:p>
          <a:p>
            <a:r>
              <a:rPr lang="en-US" baseline="0" dirty="0"/>
              <a:t>NASA: National Aeronautics and Space Administration</a:t>
            </a:r>
          </a:p>
          <a:p>
            <a:r>
              <a:rPr lang="en-US" baseline="0" dirty="0"/>
              <a:t>IMOS: Integrated Marine Observing System</a:t>
            </a:r>
          </a:p>
          <a:p>
            <a:r>
              <a:rPr lang="en-US" baseline="0" dirty="0"/>
              <a:t>USGS: United States Geological Survey</a:t>
            </a:r>
          </a:p>
          <a:p>
            <a:r>
              <a:rPr lang="en-US" baseline="0" dirty="0"/>
              <a:t>ECMWF: European Centre for Medium-Range Weather Forecasts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4AA8A-BC0F-FA41-93AF-311B776B1FF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7679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4AA8A-BC0F-FA41-93AF-311B776B1FF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784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http://papers.nips.cc/paper/5955-convolutional-lstm-network-a-machine-learning-approach-for-precipitation-nowcasting.pdf</a:t>
            </a:r>
            <a:endParaRPr lang="en-US" dirty="0"/>
          </a:p>
          <a:p>
            <a:endParaRPr lang="en-US" dirty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https://ieeexplore.ieee.org/stamp/stamp.jsp?tp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https://journals.ametsoc.org/doi/full/10.1175/JCLI-D-13-00713.1</a:t>
            </a:r>
            <a:r>
              <a:rPr lang="en-US" dirty="0"/>
              <a:t> </a:t>
            </a:r>
          </a:p>
          <a:p>
            <a:r>
              <a:rPr lang="en-US" dirty="0">
                <a:hlinkClick r:id="rId6"/>
              </a:rPr>
              <a:t>https://www.esrl.noaa.gov/psd/gcos_wgsp/Gridded/data.hadslp2.html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journals.ametsoc.org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</a:t>
            </a:r>
            <a:r>
              <a:rPr lang="en-US" dirty="0" err="1"/>
              <a:t>pdf</a:t>
            </a:r>
            <a:r>
              <a:rPr lang="en-US" dirty="0"/>
              <a:t>/10.1175/JCLI-D-13-00713.1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4AA8A-BC0F-FA41-93AF-311B776B1FF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50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http://papers.nips.cc/paper/5955-convolutional-lstm-network-a-machine-learning-approach-for-precipitation-nowcasting.pdf</a:t>
            </a:r>
            <a:endParaRPr lang="en-US" dirty="0"/>
          </a:p>
          <a:p>
            <a:endParaRPr lang="en-US" dirty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https://ieeexplore.ieee.org/stamp/stamp.jsp?tp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https://journals.ametsoc.org/doi/full/10.1175/JCLI-D-13-00713.1</a:t>
            </a:r>
            <a:r>
              <a:rPr lang="en-US" dirty="0"/>
              <a:t> </a:t>
            </a:r>
          </a:p>
          <a:p>
            <a:r>
              <a:rPr lang="en-US" dirty="0">
                <a:hlinkClick r:id="rId6"/>
              </a:rPr>
              <a:t>https://www.esrl.noaa.gov/psd/gcos_wgsp/Gridded/data.hadslp2.html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journals.ametsoc.org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</a:t>
            </a:r>
            <a:r>
              <a:rPr lang="en-US" dirty="0" err="1"/>
              <a:t>pdf</a:t>
            </a:r>
            <a:r>
              <a:rPr lang="en-US" dirty="0"/>
              <a:t>/10.1175/JCLI-D-13-00713.1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4AA8A-BC0F-FA41-93AF-311B776B1FF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5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http://papers.nips.cc/paper/5955-convolutional-lstm-network-a-machine-learning-approach-for-precipitation-nowcasting.pdf</a:t>
            </a:r>
            <a:endParaRPr lang="en-US" dirty="0"/>
          </a:p>
          <a:p>
            <a:endParaRPr lang="en-US" dirty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https://ieeexplore.ieee.org/stamp/stamp.jsp?tp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https://journals.ametsoc.org/doi/full/10.1175/JCLI-D-13-00713.1</a:t>
            </a:r>
            <a:r>
              <a:rPr lang="en-US" dirty="0"/>
              <a:t> </a:t>
            </a:r>
          </a:p>
          <a:p>
            <a:r>
              <a:rPr lang="en-US" dirty="0">
                <a:hlinkClick r:id="rId6"/>
              </a:rPr>
              <a:t>https://www.esrl.noaa.gov/psd/gcos_wgsp/Gridded/data.hadslp2.html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journals.ametsoc.org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</a:t>
            </a:r>
            <a:r>
              <a:rPr lang="en-US" dirty="0" err="1"/>
              <a:t>pdf</a:t>
            </a:r>
            <a:r>
              <a:rPr lang="en-US" dirty="0"/>
              <a:t>/10.1175/JCLI-D-13-00713.1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4AA8A-BC0F-FA41-93AF-311B776B1FF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5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http://papers.nips.cc/paper/5955-convolutional-lstm-network-a-machine-learning-approach-for-precipitation-nowcasting.pdf</a:t>
            </a:r>
            <a:endParaRPr lang="en-US" dirty="0"/>
          </a:p>
          <a:p>
            <a:endParaRPr lang="en-US" dirty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https://ieeexplore.ieee.org/stamp/stamp.jsp?tp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https://journals.ametsoc.org/doi/full/10.1175/JCLI-D-13-00713.1</a:t>
            </a:r>
            <a:r>
              <a:rPr lang="en-US" dirty="0"/>
              <a:t> </a:t>
            </a:r>
          </a:p>
          <a:p>
            <a:r>
              <a:rPr lang="en-US" dirty="0">
                <a:hlinkClick r:id="rId6"/>
              </a:rPr>
              <a:t>https://www.esrl.noaa.gov/psd/gcos_wgsp/Gridded/data.hadslp2.html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journals.ametsoc.org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</a:t>
            </a:r>
            <a:r>
              <a:rPr lang="en-US" dirty="0" err="1"/>
              <a:t>pdf</a:t>
            </a:r>
            <a:r>
              <a:rPr lang="en-US" dirty="0"/>
              <a:t>/10.1175/JCLI-D-13-00713.1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4AA8A-BC0F-FA41-93AF-311B776B1FF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5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NOAA: national oceanic</a:t>
            </a:r>
            <a:r>
              <a:rPr lang="en-US" baseline="0" dirty="0"/>
              <a:t> and atmospheric administration</a:t>
            </a:r>
            <a:endParaRPr lang="en-US" dirty="0"/>
          </a:p>
          <a:p>
            <a:r>
              <a:rPr lang="en-US" dirty="0"/>
              <a:t>CPC: Climate</a:t>
            </a:r>
            <a:r>
              <a:rPr lang="en-US" baseline="0" dirty="0"/>
              <a:t> Prediction Center </a:t>
            </a:r>
            <a:r>
              <a:rPr lang="mr-IN" baseline="0" dirty="0"/>
              <a:t>–</a:t>
            </a:r>
            <a:r>
              <a:rPr lang="en-US" baseline="0" dirty="0"/>
              <a:t> NOAA</a:t>
            </a:r>
          </a:p>
          <a:p>
            <a:r>
              <a:rPr lang="en-US" baseline="0" dirty="0"/>
              <a:t>NCEI: National Centers for Environmental Information </a:t>
            </a:r>
            <a:r>
              <a:rPr lang="mr-IN" baseline="0" dirty="0"/>
              <a:t>–</a:t>
            </a:r>
            <a:r>
              <a:rPr lang="en-US" baseline="0" dirty="0"/>
              <a:t> NOAA</a:t>
            </a:r>
          </a:p>
          <a:p>
            <a:r>
              <a:rPr lang="en-US" baseline="0" dirty="0"/>
              <a:t>NASA: National Aeronautics and Space Administration</a:t>
            </a:r>
          </a:p>
          <a:p>
            <a:r>
              <a:rPr lang="en-US" baseline="0" dirty="0"/>
              <a:t>IMOS: Integrated Marine Observing System</a:t>
            </a:r>
          </a:p>
          <a:p>
            <a:r>
              <a:rPr lang="en-US" baseline="0" dirty="0"/>
              <a:t>USGS: United States Geological Survey</a:t>
            </a:r>
          </a:p>
          <a:p>
            <a:r>
              <a:rPr lang="en-US" baseline="0" dirty="0"/>
              <a:t>ECMWF: European Centre for Medium-Range Weather Forecasts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4AA8A-BC0F-FA41-93AF-311B776B1FF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767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4AA8A-BC0F-FA41-93AF-311B776B1FF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5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4AA8A-BC0F-FA41-93AF-311B776B1FF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767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4AA8A-BC0F-FA41-93AF-311B776B1FF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767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4AA8A-BC0F-FA41-93AF-311B776B1FF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126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4AA8A-BC0F-FA41-93AF-311B776B1FF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36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5678-EE20-4FA5-88E2-6E0BD67A2E26}" type="datetime1">
              <a:rPr lang="en-US" smtClean="0"/>
              <a:t>4/16/19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Footer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1B39-B140-43FE-96DB-472A2B59CE7C}" type="datetime1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0BB2-27C5-458B-ABCE-839C88CF47CE}" type="datetime1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31837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738E-8962-435F-8C43-147B8DD7E819}" type="datetime1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EA93-55E7-4DA9-90C2-089A26EEFEC4}" type="datetime1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F3C7-6809-4F39-BD67-A75817BDDE0A}" type="datetime1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EB24-CE78-465C-A726-91D0868FA48F}" type="datetime1">
              <a:rPr lang="en-US" smtClean="0"/>
              <a:t>4/16/19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ADF0-1749-4E8B-9691-B44A5F8C0895}" type="datetime1">
              <a:rPr lang="en-US" smtClean="0"/>
              <a:t>4/16/19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F628A-A867-4937-BBE5-207DB6F9C51A}" type="datetime1">
              <a:rPr lang="en-US" smtClean="0"/>
              <a:t>4/16/19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BBB94-68E6-4675-A946-F1C5994EDBD7}" type="datetime1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B8377-21E3-4835-B75D-4E2847E2750F}" type="datetime1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865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0C4986D-6BE9-4264-908F-02DB36FD8D6C}" type="datetime1">
              <a:rPr lang="en-US" smtClean="0"/>
              <a:t>4/16/19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r>
              <a:rPr lang="en-US"/>
              <a:t>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32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9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1253961"/>
            <a:ext cx="9144000" cy="1949163"/>
          </a:xfrm>
        </p:spPr>
        <p:txBody>
          <a:bodyPr/>
          <a:lstStyle/>
          <a:p>
            <a:r>
              <a:rPr lang="en-US" sz="4800" dirty="0"/>
              <a:t>Predicting Weather with </a:t>
            </a:r>
            <a:br>
              <a:rPr lang="en-US" sz="4800" dirty="0"/>
            </a:br>
            <a:r>
              <a:rPr lang="en-US" sz="4800" dirty="0"/>
              <a:t>Machine Learning: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" y="2526476"/>
            <a:ext cx="9143999" cy="614705"/>
          </a:xfrm>
        </p:spPr>
        <p:txBody>
          <a:bodyPr>
            <a:normAutofit/>
          </a:bodyPr>
          <a:lstStyle/>
          <a:p>
            <a:r>
              <a:rPr lang="en-US" sz="2800" dirty="0"/>
              <a:t>Intro to ARMA and Random Forest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1" y="3446067"/>
            <a:ext cx="9144000" cy="11516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effectLst/>
              </a:rPr>
              <a:t>Emma Ozanich</a:t>
            </a:r>
          </a:p>
          <a:p>
            <a:r>
              <a:rPr lang="en-US" sz="2000" dirty="0">
                <a:solidFill>
                  <a:schemeClr val="tx1"/>
                </a:solidFill>
                <a:effectLst/>
              </a:rPr>
              <a:t>PhD Candidate, </a:t>
            </a:r>
          </a:p>
          <a:p>
            <a:r>
              <a:rPr lang="en-US" sz="2000" dirty="0">
                <a:solidFill>
                  <a:schemeClr val="tx1"/>
                </a:solidFill>
                <a:effectLst/>
              </a:rPr>
              <a:t>Scripps Institution of Oceanography</a:t>
            </a:r>
          </a:p>
        </p:txBody>
      </p:sp>
    </p:spTree>
    <p:extLst>
      <p:ext uri="{BB962C8B-B14F-4D97-AF65-F5344CB8AC3E}">
        <p14:creationId xmlns:p14="http://schemas.microsoft.com/office/powerpoint/2010/main" val="4093926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9D46DC40-7C23-B64C-BA78-D0D0D1B574F0}"/>
              </a:ext>
            </a:extLst>
          </p:cNvPr>
          <p:cNvGrpSpPr/>
          <p:nvPr/>
        </p:nvGrpSpPr>
        <p:grpSpPr>
          <a:xfrm>
            <a:off x="2062806" y="2797725"/>
            <a:ext cx="5189700" cy="4116837"/>
            <a:chOff x="4162415" y="802104"/>
            <a:chExt cx="4829185" cy="371528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E9DACD6-487C-3E4E-869A-69A955572D3E}"/>
                </a:ext>
              </a:extLst>
            </p:cNvPr>
            <p:cNvGrpSpPr/>
            <p:nvPr/>
          </p:nvGrpSpPr>
          <p:grpSpPr>
            <a:xfrm>
              <a:off x="4162415" y="802104"/>
              <a:ext cx="4829185" cy="3715283"/>
              <a:chOff x="4162415" y="802104"/>
              <a:chExt cx="4829185" cy="371528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B0D20028-AF48-2044-BB70-EDFD492E0AAC}"/>
                  </a:ext>
                </a:extLst>
              </p:cNvPr>
              <p:cNvGrpSpPr/>
              <p:nvPr/>
            </p:nvGrpSpPr>
            <p:grpSpPr>
              <a:xfrm>
                <a:off x="4162415" y="802104"/>
                <a:ext cx="4829185" cy="3715283"/>
                <a:chOff x="3883843" y="1458566"/>
                <a:chExt cx="4829185" cy="3715283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23E9B119-4A6C-C94A-9E71-2E13D2EF3E24}"/>
                    </a:ext>
                  </a:extLst>
                </p:cNvPr>
                <p:cNvGrpSpPr/>
                <p:nvPr/>
              </p:nvGrpSpPr>
              <p:grpSpPr>
                <a:xfrm>
                  <a:off x="3883843" y="1458566"/>
                  <a:ext cx="4802957" cy="3715283"/>
                  <a:chOff x="3883843" y="1458566"/>
                  <a:chExt cx="4802957" cy="3715283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A8380741-4537-AC4F-B908-CA9DEE723860}"/>
                      </a:ext>
                    </a:extLst>
                  </p:cNvPr>
                  <p:cNvGrpSpPr/>
                  <p:nvPr/>
                </p:nvGrpSpPr>
                <p:grpSpPr>
                  <a:xfrm>
                    <a:off x="3883843" y="1458566"/>
                    <a:ext cx="4802957" cy="3715283"/>
                    <a:chOff x="3883843" y="1458566"/>
                    <a:chExt cx="4802957" cy="371528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014396A0-6213-CD49-98B5-C09E990B07A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83843" y="1458566"/>
                      <a:ext cx="4802957" cy="3715283"/>
                      <a:chOff x="1750474" y="2391785"/>
                      <a:chExt cx="5240344" cy="4407142"/>
                    </a:xfrm>
                  </p:grpSpPr>
                  <p:pic>
                    <p:nvPicPr>
                      <p:cNvPr id="15" name="Picture 14">
                        <a:extLst>
                          <a:ext uri="{FF2B5EF4-FFF2-40B4-BE49-F238E27FC236}">
                            <a16:creationId xmlns:a16="http://schemas.microsoft.com/office/drawing/2014/main" id="{0A65E913-89CC-3A4A-98A2-B78F45EE298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"/>
                      <a:srcRect l="56003" r="7078" b="53998"/>
                      <a:stretch/>
                    </p:blipFill>
                    <p:spPr>
                      <a:xfrm>
                        <a:off x="1750474" y="2391785"/>
                        <a:ext cx="5240344" cy="4407142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6" name="Oval 15">
                        <a:extLst>
                          <a:ext uri="{FF2B5EF4-FFF2-40B4-BE49-F238E27FC236}">
                            <a16:creationId xmlns:a16="http://schemas.microsoft.com/office/drawing/2014/main" id="{5CE75BDA-CCC3-9244-B94B-B6114AEC1F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24542" y="4810577"/>
                        <a:ext cx="121275" cy="121275"/>
                      </a:xfrm>
                      <a:prstGeom prst="ellipse">
                        <a:avLst/>
                      </a:prstGeom>
                      <a:solidFill>
                        <a:srgbClr val="00B0F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7" name="Oval 16">
                        <a:extLst>
                          <a:ext uri="{FF2B5EF4-FFF2-40B4-BE49-F238E27FC236}">
                            <a16:creationId xmlns:a16="http://schemas.microsoft.com/office/drawing/2014/main" id="{734AC344-E2C0-A840-B43A-EB23206D57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32814" y="2760979"/>
                        <a:ext cx="121275" cy="121275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" name="Oval 17">
                        <a:extLst>
                          <a:ext uri="{FF2B5EF4-FFF2-40B4-BE49-F238E27FC236}">
                            <a16:creationId xmlns:a16="http://schemas.microsoft.com/office/drawing/2014/main" id="{FE4A456D-214C-AE40-A439-AB23DFCD52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90104" y="3975746"/>
                        <a:ext cx="121275" cy="121275"/>
                      </a:xfrm>
                      <a:prstGeom prst="ellipse">
                        <a:avLst/>
                      </a:prstGeom>
                      <a:solidFill>
                        <a:srgbClr val="7030A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9" name="Oval 18">
                        <a:extLst>
                          <a:ext uri="{FF2B5EF4-FFF2-40B4-BE49-F238E27FC236}">
                            <a16:creationId xmlns:a16="http://schemas.microsoft.com/office/drawing/2014/main" id="{0E28305B-0AF7-5F47-8935-F36F6F5F54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45723" y="3779790"/>
                        <a:ext cx="121275" cy="121275"/>
                      </a:xfrm>
                      <a:prstGeom prst="ellipse">
                        <a:avLst/>
                      </a:prstGeom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0" name="Oval 19">
                        <a:extLst>
                          <a:ext uri="{FF2B5EF4-FFF2-40B4-BE49-F238E27FC236}">
                            <a16:creationId xmlns:a16="http://schemas.microsoft.com/office/drawing/2014/main" id="{5578B01E-5B97-9649-844A-9C738DD75F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84224" y="3975746"/>
                        <a:ext cx="121275" cy="121275"/>
                      </a:xfrm>
                      <a:prstGeom prst="ellipse">
                        <a:avLst/>
                      </a:prstGeom>
                      <a:solidFill>
                        <a:srgbClr val="0070C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2" name="Rectangle 1">
                      <a:extLst>
                        <a:ext uri="{FF2B5EF4-FFF2-40B4-BE49-F238E27FC236}">
                          <a16:creationId xmlns:a16="http://schemas.microsoft.com/office/drawing/2014/main" id="{14559E92-AE44-F24B-82AF-2C73F61B73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8816" y="3121772"/>
                      <a:ext cx="1432875" cy="3072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" name="Rectangle 20">
                      <a:extLst>
                        <a:ext uri="{FF2B5EF4-FFF2-40B4-BE49-F238E27FC236}">
                          <a16:creationId xmlns:a16="http://schemas.microsoft.com/office/drawing/2014/main" id="{6108F078-983D-4549-A174-E850B3ED92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5185" y="3111232"/>
                      <a:ext cx="387482" cy="48864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2FD8776A-CC7E-8542-9AE6-3EF852D5F4BF}"/>
                      </a:ext>
                    </a:extLst>
                  </p:cNvPr>
                  <p:cNvSpPr/>
                  <p:nvPr/>
                </p:nvSpPr>
                <p:spPr>
                  <a:xfrm>
                    <a:off x="6653178" y="4476381"/>
                    <a:ext cx="1414021" cy="30722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0D92DD0A-4B96-FF4B-AFCC-4DA138EF33E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22528" y="2861596"/>
                    <a:ext cx="2780906" cy="24397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7F0A6A5E-3D27-984A-B304-DCAD73EF56E5}"/>
                    </a:ext>
                  </a:extLst>
                </p:cNvPr>
                <p:cNvSpPr/>
                <p:nvPr/>
              </p:nvSpPr>
              <p:spPr>
                <a:xfrm>
                  <a:off x="6984688" y="2262653"/>
                  <a:ext cx="1414594" cy="3072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6975337-A6D3-044E-99E8-59C067037DCA}"/>
                    </a:ext>
                  </a:extLst>
                </p:cNvPr>
                <p:cNvSpPr/>
                <p:nvPr/>
              </p:nvSpPr>
              <p:spPr>
                <a:xfrm rot="16200000">
                  <a:off x="7886853" y="2408767"/>
                  <a:ext cx="1414021" cy="2383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CBB3FBE-E004-2843-B985-C3EDBD52D61A}"/>
                  </a:ext>
                </a:extLst>
              </p:cNvPr>
              <p:cNvSpPr/>
              <p:nvPr/>
            </p:nvSpPr>
            <p:spPr>
              <a:xfrm>
                <a:off x="6999318" y="2437457"/>
                <a:ext cx="1302187" cy="3072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9C03A27-1DDA-BB40-B071-099B2FF45BBA}"/>
                  </a:ext>
                </a:extLst>
              </p:cNvPr>
              <p:cNvSpPr/>
              <p:nvPr/>
            </p:nvSpPr>
            <p:spPr>
              <a:xfrm>
                <a:off x="6958460" y="1399377"/>
                <a:ext cx="1302187" cy="3072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A926C1B-EFAE-DC46-A0EC-0F87125A7F56}"/>
                  </a:ext>
                </a:extLst>
              </p:cNvPr>
              <p:cNvSpPr/>
              <p:nvPr/>
            </p:nvSpPr>
            <p:spPr>
              <a:xfrm>
                <a:off x="6685724" y="2287339"/>
                <a:ext cx="738339" cy="3072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6341CA8-14EC-5B4D-894C-EC469285DD77}"/>
                </a:ext>
              </a:extLst>
            </p:cNvPr>
            <p:cNvSpPr txBox="1"/>
            <p:nvPr/>
          </p:nvSpPr>
          <p:spPr>
            <a:xfrm>
              <a:off x="6999318" y="2618924"/>
              <a:ext cx="6102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/>
                <a:t>R</a:t>
              </a:r>
              <a:r>
                <a:rPr lang="en-US" sz="1400" i="1" baseline="-25000" dirty="0"/>
                <a:t>2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702F9E7-7E73-5047-B08B-CDB6EEF904CB}"/>
                </a:ext>
              </a:extLst>
            </p:cNvPr>
            <p:cNvSpPr/>
            <p:nvPr/>
          </p:nvSpPr>
          <p:spPr>
            <a:xfrm>
              <a:off x="5094998" y="1583213"/>
              <a:ext cx="1302187" cy="307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2292CF3E-1243-6C4A-869F-F5B8531B3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/>
              <a:t>Regression Tree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325E5A-55BA-6446-B519-FA280B459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63" y="742088"/>
            <a:ext cx="9144000" cy="5737374"/>
          </a:xfrm>
        </p:spPr>
        <p:txBody>
          <a:bodyPr/>
          <a:lstStyle/>
          <a:p>
            <a:r>
              <a:rPr lang="en-US" sz="1800" dirty="0"/>
              <a:t>Compute the cost of the tree, </a:t>
            </a:r>
            <a:r>
              <a:rPr lang="en-US" sz="1800" i="1" dirty="0" err="1"/>
              <a:t>Q</a:t>
            </a:r>
            <a:r>
              <a:rPr lang="en-US" sz="1800" i="1" baseline="-25000" dirty="0" err="1"/>
              <a:t>m</a:t>
            </a:r>
            <a:r>
              <a:rPr lang="en-US" sz="1800" i="1" dirty="0"/>
              <a:t>(T)</a:t>
            </a:r>
            <a:r>
              <a:rPr lang="en-US" sz="1800" dirty="0"/>
              <a:t>,</a:t>
            </a:r>
          </a:p>
          <a:p>
            <a:r>
              <a:rPr lang="en-US" sz="1800" dirty="0"/>
              <a:t>Minimize </a:t>
            </a:r>
            <a:r>
              <a:rPr lang="en-US" sz="1800" i="1" dirty="0" err="1"/>
              <a:t>Q</a:t>
            </a:r>
            <a:r>
              <a:rPr lang="en-US" sz="1800" baseline="-25000" dirty="0" err="1"/>
              <a:t>m</a:t>
            </a:r>
            <a:r>
              <a:rPr lang="en-US" sz="1800" i="1" dirty="0"/>
              <a:t>(T) </a:t>
            </a:r>
            <a:r>
              <a:rPr lang="en-US" sz="1800" dirty="0"/>
              <a:t>by changing </a:t>
            </a:r>
            <a:r>
              <a:rPr lang="en-US" sz="1800" i="1" dirty="0"/>
              <a:t>t</a:t>
            </a:r>
            <a:r>
              <a:rPr lang="en-US" sz="1800" i="1" baseline="-25000" dirty="0"/>
              <a:t>1</a:t>
            </a:r>
          </a:p>
          <a:p>
            <a:endParaRPr lang="en-US" i="1" baseline="-25000" dirty="0"/>
          </a:p>
          <a:p>
            <a:endParaRPr lang="en-US" i="1" baseline="-25000" dirty="0"/>
          </a:p>
          <a:p>
            <a:endParaRPr lang="en-US" i="1" baseline="-25000" dirty="0"/>
          </a:p>
          <a:p>
            <a:endParaRPr lang="en-US" i="1" baseline="-25000" dirty="0"/>
          </a:p>
          <a:p>
            <a:endParaRPr lang="en-US" i="1" baseline="-25000" dirty="0"/>
          </a:p>
          <a:p>
            <a:pPr marL="0" indent="0">
              <a:buNone/>
            </a:pPr>
            <a:endParaRPr lang="en-US" i="1" baseline="-25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84AF0F-6E64-8F40-BCE1-BBB9C3F972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1" t="3349" r="5566" b="6894"/>
          <a:stretch/>
        </p:blipFill>
        <p:spPr>
          <a:xfrm>
            <a:off x="2654387" y="1977366"/>
            <a:ext cx="3935523" cy="905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7E9E2D-569A-894C-909E-8CAF5F3855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415" y="1505412"/>
            <a:ext cx="2665997" cy="488140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C605547F-ACC7-FE4C-AE88-57FB6E3CA44C}"/>
              </a:ext>
            </a:extLst>
          </p:cNvPr>
          <p:cNvGrpSpPr/>
          <p:nvPr/>
        </p:nvGrpSpPr>
        <p:grpSpPr>
          <a:xfrm>
            <a:off x="5604776" y="5415455"/>
            <a:ext cx="987901" cy="656617"/>
            <a:chOff x="1283807" y="3695455"/>
            <a:chExt cx="987901" cy="656617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1EB375AD-07F2-9842-8B2A-91119F410D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85073"/>
            <a:stretch/>
          </p:blipFill>
          <p:spPr>
            <a:xfrm>
              <a:off x="1283807" y="3695455"/>
              <a:ext cx="857649" cy="656617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014471A-518F-B347-8BAC-323689203B53}"/>
                </a:ext>
              </a:extLst>
            </p:cNvPr>
            <p:cNvSpPr txBox="1"/>
            <p:nvPr/>
          </p:nvSpPr>
          <p:spPr>
            <a:xfrm>
              <a:off x="1660689" y="3921003"/>
              <a:ext cx="20738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aseline="-25000" dirty="0"/>
                <a:t>2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322FBA9-6A5D-CC4B-AF45-B711CFD8D715}"/>
                </a:ext>
              </a:extLst>
            </p:cNvPr>
            <p:cNvSpPr/>
            <p:nvPr/>
          </p:nvSpPr>
          <p:spPr>
            <a:xfrm>
              <a:off x="2160555" y="3998956"/>
              <a:ext cx="111153" cy="102237"/>
            </a:xfrm>
            <a:prstGeom prst="ellipse">
              <a:avLst/>
            </a:prstGeom>
            <a:solidFill>
              <a:srgbClr val="A46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C4BB10C-0BED-7B4D-8AD6-4D209E27E9E2}"/>
              </a:ext>
            </a:extLst>
          </p:cNvPr>
          <p:cNvGrpSpPr/>
          <p:nvPr/>
        </p:nvGrpSpPr>
        <p:grpSpPr>
          <a:xfrm>
            <a:off x="3049515" y="2866809"/>
            <a:ext cx="968802" cy="656617"/>
            <a:chOff x="1131407" y="3543055"/>
            <a:chExt cx="968802" cy="656617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D9003A29-1048-2F41-8DFF-34CCAE06EB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85073"/>
            <a:stretch/>
          </p:blipFill>
          <p:spPr>
            <a:xfrm>
              <a:off x="1131407" y="3543055"/>
              <a:ext cx="857649" cy="656617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93FA0D5-40B2-A942-A2C9-86498BFD35EB}"/>
                </a:ext>
              </a:extLst>
            </p:cNvPr>
            <p:cNvSpPr txBox="1"/>
            <p:nvPr/>
          </p:nvSpPr>
          <p:spPr>
            <a:xfrm>
              <a:off x="1508289" y="3768603"/>
              <a:ext cx="20738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aseline="-25000" dirty="0"/>
                <a:t>1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4AEE703-01B4-7E46-9832-DCC253085A78}"/>
                </a:ext>
              </a:extLst>
            </p:cNvPr>
            <p:cNvSpPr/>
            <p:nvPr/>
          </p:nvSpPr>
          <p:spPr>
            <a:xfrm>
              <a:off x="1989056" y="3841131"/>
              <a:ext cx="111153" cy="102237"/>
            </a:xfrm>
            <a:prstGeom prst="ellipse">
              <a:avLst/>
            </a:prstGeom>
            <a:solidFill>
              <a:srgbClr val="3698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1045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9D46DC40-7C23-B64C-BA78-D0D0D1B574F0}"/>
              </a:ext>
            </a:extLst>
          </p:cNvPr>
          <p:cNvGrpSpPr/>
          <p:nvPr/>
        </p:nvGrpSpPr>
        <p:grpSpPr>
          <a:xfrm>
            <a:off x="2286022" y="3037674"/>
            <a:ext cx="4571955" cy="3626798"/>
            <a:chOff x="4162415" y="802104"/>
            <a:chExt cx="4829185" cy="371528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E9DACD6-487C-3E4E-869A-69A955572D3E}"/>
                </a:ext>
              </a:extLst>
            </p:cNvPr>
            <p:cNvGrpSpPr/>
            <p:nvPr/>
          </p:nvGrpSpPr>
          <p:grpSpPr>
            <a:xfrm>
              <a:off x="4162415" y="802104"/>
              <a:ext cx="4829185" cy="3715283"/>
              <a:chOff x="4162415" y="802104"/>
              <a:chExt cx="4829185" cy="371528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B0D20028-AF48-2044-BB70-EDFD492E0AAC}"/>
                  </a:ext>
                </a:extLst>
              </p:cNvPr>
              <p:cNvGrpSpPr/>
              <p:nvPr/>
            </p:nvGrpSpPr>
            <p:grpSpPr>
              <a:xfrm>
                <a:off x="4162415" y="802104"/>
                <a:ext cx="4829185" cy="3715283"/>
                <a:chOff x="3883843" y="1458566"/>
                <a:chExt cx="4829185" cy="3715283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23E9B119-4A6C-C94A-9E71-2E13D2EF3E24}"/>
                    </a:ext>
                  </a:extLst>
                </p:cNvPr>
                <p:cNvGrpSpPr/>
                <p:nvPr/>
              </p:nvGrpSpPr>
              <p:grpSpPr>
                <a:xfrm>
                  <a:off x="3883843" y="1458566"/>
                  <a:ext cx="4802957" cy="3715283"/>
                  <a:chOff x="3883843" y="1458566"/>
                  <a:chExt cx="4802957" cy="3715283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A8380741-4537-AC4F-B908-CA9DEE723860}"/>
                      </a:ext>
                    </a:extLst>
                  </p:cNvPr>
                  <p:cNvGrpSpPr/>
                  <p:nvPr/>
                </p:nvGrpSpPr>
                <p:grpSpPr>
                  <a:xfrm>
                    <a:off x="3883843" y="1458566"/>
                    <a:ext cx="4802957" cy="3715283"/>
                    <a:chOff x="3883843" y="1458566"/>
                    <a:chExt cx="4802957" cy="371528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014396A0-6213-CD49-98B5-C09E990B07A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83843" y="1458566"/>
                      <a:ext cx="4802957" cy="3715283"/>
                      <a:chOff x="1750474" y="2391785"/>
                      <a:chExt cx="5240344" cy="4407142"/>
                    </a:xfrm>
                  </p:grpSpPr>
                  <p:pic>
                    <p:nvPicPr>
                      <p:cNvPr id="15" name="Picture 14">
                        <a:extLst>
                          <a:ext uri="{FF2B5EF4-FFF2-40B4-BE49-F238E27FC236}">
                            <a16:creationId xmlns:a16="http://schemas.microsoft.com/office/drawing/2014/main" id="{0A65E913-89CC-3A4A-98A2-B78F45EE298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"/>
                      <a:srcRect l="56003" r="7078" b="53998"/>
                      <a:stretch/>
                    </p:blipFill>
                    <p:spPr>
                      <a:xfrm>
                        <a:off x="1750474" y="2391785"/>
                        <a:ext cx="5240344" cy="4407142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6" name="Oval 15">
                        <a:extLst>
                          <a:ext uri="{FF2B5EF4-FFF2-40B4-BE49-F238E27FC236}">
                            <a16:creationId xmlns:a16="http://schemas.microsoft.com/office/drawing/2014/main" id="{5CE75BDA-CCC3-9244-B94B-B6114AEC1F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24542" y="4810577"/>
                        <a:ext cx="121275" cy="121275"/>
                      </a:xfrm>
                      <a:prstGeom prst="ellipse">
                        <a:avLst/>
                      </a:prstGeom>
                      <a:solidFill>
                        <a:srgbClr val="00B0F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r"/>
                        <a:endParaRPr lang="en-US"/>
                      </a:p>
                    </p:txBody>
                  </p:sp>
                  <p:sp>
                    <p:nvSpPr>
                      <p:cNvPr id="17" name="Oval 16">
                        <a:extLst>
                          <a:ext uri="{FF2B5EF4-FFF2-40B4-BE49-F238E27FC236}">
                            <a16:creationId xmlns:a16="http://schemas.microsoft.com/office/drawing/2014/main" id="{734AC344-E2C0-A840-B43A-EB23206D57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32814" y="2760979"/>
                        <a:ext cx="121275" cy="121275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r"/>
                        <a:endParaRPr lang="en-US"/>
                      </a:p>
                    </p:txBody>
                  </p:sp>
                  <p:sp>
                    <p:nvSpPr>
                      <p:cNvPr id="18" name="Oval 17">
                        <a:extLst>
                          <a:ext uri="{FF2B5EF4-FFF2-40B4-BE49-F238E27FC236}">
                            <a16:creationId xmlns:a16="http://schemas.microsoft.com/office/drawing/2014/main" id="{FE4A456D-214C-AE40-A439-AB23DFCD52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90104" y="3975746"/>
                        <a:ext cx="121275" cy="121275"/>
                      </a:xfrm>
                      <a:prstGeom prst="ellipse">
                        <a:avLst/>
                      </a:prstGeom>
                      <a:solidFill>
                        <a:srgbClr val="7030A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r"/>
                        <a:endParaRPr lang="en-US"/>
                      </a:p>
                    </p:txBody>
                  </p:sp>
                  <p:sp>
                    <p:nvSpPr>
                      <p:cNvPr id="19" name="Oval 18">
                        <a:extLst>
                          <a:ext uri="{FF2B5EF4-FFF2-40B4-BE49-F238E27FC236}">
                            <a16:creationId xmlns:a16="http://schemas.microsoft.com/office/drawing/2014/main" id="{0E28305B-0AF7-5F47-8935-F36F6F5F54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45723" y="3779790"/>
                        <a:ext cx="121275" cy="121275"/>
                      </a:xfrm>
                      <a:prstGeom prst="ellipse">
                        <a:avLst/>
                      </a:prstGeom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r"/>
                        <a:endParaRPr lang="en-US"/>
                      </a:p>
                    </p:txBody>
                  </p:sp>
                  <p:sp>
                    <p:nvSpPr>
                      <p:cNvPr id="20" name="Oval 19">
                        <a:extLst>
                          <a:ext uri="{FF2B5EF4-FFF2-40B4-BE49-F238E27FC236}">
                            <a16:creationId xmlns:a16="http://schemas.microsoft.com/office/drawing/2014/main" id="{5578B01E-5B97-9649-844A-9C738DD75F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84224" y="3975746"/>
                        <a:ext cx="121275" cy="121275"/>
                      </a:xfrm>
                      <a:prstGeom prst="ellipse">
                        <a:avLst/>
                      </a:prstGeom>
                      <a:solidFill>
                        <a:srgbClr val="0070C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r"/>
                        <a:endParaRPr lang="en-US"/>
                      </a:p>
                    </p:txBody>
                  </p:sp>
                </p:grpSp>
                <p:sp>
                  <p:nvSpPr>
                    <p:cNvPr id="2" name="Rectangle 1">
                      <a:extLst>
                        <a:ext uri="{FF2B5EF4-FFF2-40B4-BE49-F238E27FC236}">
                          <a16:creationId xmlns:a16="http://schemas.microsoft.com/office/drawing/2014/main" id="{14559E92-AE44-F24B-82AF-2C73F61B73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8816" y="3121772"/>
                      <a:ext cx="1432875" cy="3072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endParaRPr lang="en-US"/>
                    </a:p>
                  </p:txBody>
                </p:sp>
                <p:sp>
                  <p:nvSpPr>
                    <p:cNvPr id="21" name="Rectangle 20">
                      <a:extLst>
                        <a:ext uri="{FF2B5EF4-FFF2-40B4-BE49-F238E27FC236}">
                          <a16:creationId xmlns:a16="http://schemas.microsoft.com/office/drawing/2014/main" id="{6108F078-983D-4549-A174-E850B3ED92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5185" y="3111232"/>
                      <a:ext cx="387482" cy="48864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:endParaRPr lang="en-US"/>
                    </a:p>
                  </p:txBody>
                </p:sp>
              </p:grp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2FD8776A-CC7E-8542-9AE6-3EF852D5F4BF}"/>
                      </a:ext>
                    </a:extLst>
                  </p:cNvPr>
                  <p:cNvSpPr/>
                  <p:nvPr/>
                </p:nvSpPr>
                <p:spPr>
                  <a:xfrm>
                    <a:off x="6653178" y="4476381"/>
                    <a:ext cx="1414021" cy="30722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/>
                  </a:p>
                </p:txBody>
              </p:sp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0D92DD0A-4B96-FF4B-AFCC-4DA138EF33E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22528" y="2861596"/>
                    <a:ext cx="2780906" cy="24397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/>
                  </a:p>
                </p:txBody>
              </p:sp>
            </p:grp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7F0A6A5E-3D27-984A-B304-DCAD73EF56E5}"/>
                    </a:ext>
                  </a:extLst>
                </p:cNvPr>
                <p:cNvSpPr/>
                <p:nvPr/>
              </p:nvSpPr>
              <p:spPr>
                <a:xfrm>
                  <a:off x="6984688" y="2262653"/>
                  <a:ext cx="1414594" cy="3072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6975337-A6D3-044E-99E8-59C067037DCA}"/>
                    </a:ext>
                  </a:extLst>
                </p:cNvPr>
                <p:cNvSpPr/>
                <p:nvPr/>
              </p:nvSpPr>
              <p:spPr>
                <a:xfrm rot="16200000">
                  <a:off x="7886853" y="2408767"/>
                  <a:ext cx="1414021" cy="2383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</p:grp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CBB3FBE-E004-2843-B985-C3EDBD52D61A}"/>
                  </a:ext>
                </a:extLst>
              </p:cNvPr>
              <p:cNvSpPr/>
              <p:nvPr/>
            </p:nvSpPr>
            <p:spPr>
              <a:xfrm>
                <a:off x="6999318" y="2437457"/>
                <a:ext cx="1302187" cy="3072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9C03A27-1DDA-BB40-B071-099B2FF45BBA}"/>
                  </a:ext>
                </a:extLst>
              </p:cNvPr>
              <p:cNvSpPr/>
              <p:nvPr/>
            </p:nvSpPr>
            <p:spPr>
              <a:xfrm>
                <a:off x="6958460" y="1399377"/>
                <a:ext cx="1302187" cy="3072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A926C1B-EFAE-DC46-A0EC-0F87125A7F56}"/>
                  </a:ext>
                </a:extLst>
              </p:cNvPr>
              <p:cNvSpPr/>
              <p:nvPr/>
            </p:nvSpPr>
            <p:spPr>
              <a:xfrm>
                <a:off x="6685724" y="2287339"/>
                <a:ext cx="738339" cy="3072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6341CA8-14EC-5B4D-894C-EC469285DD77}"/>
                </a:ext>
              </a:extLst>
            </p:cNvPr>
            <p:cNvSpPr txBox="1"/>
            <p:nvPr/>
          </p:nvSpPr>
          <p:spPr>
            <a:xfrm>
              <a:off x="6999318" y="2618925"/>
              <a:ext cx="610235" cy="419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i="1" dirty="0"/>
                <a:t>R</a:t>
              </a:r>
              <a:r>
                <a:rPr lang="en-US" sz="1400" i="1" baseline="-25000" dirty="0"/>
                <a:t>2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702F9E7-7E73-5047-B08B-CDB6EEF904CB}"/>
                </a:ext>
              </a:extLst>
            </p:cNvPr>
            <p:cNvSpPr/>
            <p:nvPr/>
          </p:nvSpPr>
          <p:spPr>
            <a:xfrm>
              <a:off x="5094998" y="1583213"/>
              <a:ext cx="1302187" cy="307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2292CF3E-1243-6C4A-869F-F5B8531B3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/>
              <a:t>Regression Tree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325E5A-55BA-6446-B519-FA280B459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66" y="796585"/>
            <a:ext cx="6141282" cy="1128060"/>
          </a:xfrm>
        </p:spPr>
        <p:txBody>
          <a:bodyPr>
            <a:normAutofit/>
          </a:bodyPr>
          <a:lstStyle/>
          <a:p>
            <a:r>
              <a:rPr lang="en-US" sz="1800" dirty="0"/>
              <a:t>Algorithm to build tree </a:t>
            </a:r>
            <a:r>
              <a:rPr lang="en-US" sz="1800" i="1" dirty="0"/>
              <a:t>T</a:t>
            </a:r>
            <a:r>
              <a:rPr lang="en-US" sz="1800" i="1" baseline="-25000" dirty="0"/>
              <a:t>b</a:t>
            </a:r>
            <a:endParaRPr lang="en-US" sz="1800" i="1" dirty="0"/>
          </a:p>
          <a:p>
            <a:r>
              <a:rPr lang="en-US" sz="1800" dirty="0"/>
              <a:t>In our simple case,</a:t>
            </a:r>
            <a:r>
              <a:rPr lang="en-US" sz="1800" i="1" dirty="0"/>
              <a:t> m = 1 and p = 2</a:t>
            </a:r>
          </a:p>
          <a:p>
            <a:r>
              <a:rPr lang="en-US" sz="1800" dirty="0"/>
              <a:t>Daughter nodes are equivalent to regions</a:t>
            </a:r>
          </a:p>
          <a:p>
            <a:endParaRPr lang="en-US" i="1" baseline="-25000" dirty="0"/>
          </a:p>
          <a:p>
            <a:endParaRPr lang="en-US" i="1" baseline="-25000" dirty="0"/>
          </a:p>
          <a:p>
            <a:endParaRPr lang="en-US" i="1" baseline="-25000" dirty="0"/>
          </a:p>
          <a:p>
            <a:endParaRPr lang="en-US" i="1" baseline="-25000" dirty="0"/>
          </a:p>
          <a:p>
            <a:endParaRPr lang="en-US" i="1" baseline="-25000" dirty="0"/>
          </a:p>
          <a:p>
            <a:pPr marL="0" indent="0">
              <a:buNone/>
            </a:pPr>
            <a:endParaRPr lang="en-US" i="1" baseline="-25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AA8AF21-205F-674F-9895-A8FEE4E0A447}"/>
              </a:ext>
            </a:extLst>
          </p:cNvPr>
          <p:cNvGrpSpPr/>
          <p:nvPr/>
        </p:nvGrpSpPr>
        <p:grpSpPr>
          <a:xfrm>
            <a:off x="1588977" y="1924646"/>
            <a:ext cx="5625555" cy="1038911"/>
            <a:chOff x="204802" y="2095167"/>
            <a:chExt cx="5222451" cy="964467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23F8758-0C36-E646-9E1C-F76D9D5F83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44" t="37653" r="9818" b="42362"/>
            <a:stretch/>
          </p:blipFill>
          <p:spPr>
            <a:xfrm>
              <a:off x="742132" y="2095167"/>
              <a:ext cx="4685121" cy="964467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BD2D73B-6821-8745-966E-DA58882C4A2E}"/>
                </a:ext>
              </a:extLst>
            </p:cNvPr>
            <p:cNvSpPr txBox="1"/>
            <p:nvPr/>
          </p:nvSpPr>
          <p:spPr>
            <a:xfrm>
              <a:off x="204802" y="2103472"/>
              <a:ext cx="586272" cy="95616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1.</a:t>
              </a:r>
            </a:p>
            <a:p>
              <a:pPr algn="r"/>
              <a:r>
                <a:rPr lang="en-US" dirty="0"/>
                <a:t>2.</a:t>
              </a:r>
            </a:p>
            <a:p>
              <a:pPr algn="r"/>
              <a:r>
                <a:rPr lang="en-US" dirty="0"/>
                <a:t>3.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7615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92CF3E-1243-6C4A-869F-F5B8531B3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/>
              <a:t>Bootstrap samples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325E5A-55BA-6446-B519-FA280B459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28539"/>
            <a:ext cx="7926371" cy="5737374"/>
          </a:xfrm>
        </p:spPr>
        <p:txBody>
          <a:bodyPr/>
          <a:lstStyle/>
          <a:p>
            <a:r>
              <a:rPr lang="en-US" sz="1800" dirty="0"/>
              <a:t>Select a subset of the total samples, (</a:t>
            </a:r>
            <a:r>
              <a:rPr lang="en-US" sz="1800" i="1" dirty="0"/>
              <a:t>x</a:t>
            </a:r>
            <a:r>
              <a:rPr lang="en-US" sz="1800" i="1" baseline="30000" dirty="0"/>
              <a:t>*</a:t>
            </a:r>
            <a:r>
              <a:rPr lang="en-US" sz="1800" i="1" baseline="-25000" dirty="0" err="1"/>
              <a:t>i</a:t>
            </a:r>
            <a:r>
              <a:rPr lang="en-US" sz="1800" i="1" baseline="-25000" dirty="0"/>
              <a:t> </a:t>
            </a:r>
            <a:r>
              <a:rPr lang="en-US" sz="1800" i="1" dirty="0"/>
              <a:t>,y</a:t>
            </a:r>
            <a:r>
              <a:rPr lang="en-US" sz="1800" i="1" baseline="30000" dirty="0"/>
              <a:t>*</a:t>
            </a:r>
            <a:r>
              <a:rPr lang="en-US" sz="1800" i="1" baseline="-25000" dirty="0" err="1"/>
              <a:t>i</a:t>
            </a:r>
            <a:r>
              <a:rPr lang="en-US" sz="1800" i="1" dirty="0"/>
              <a:t>), </a:t>
            </a:r>
            <a:r>
              <a:rPr lang="en-US" sz="1800" i="1" dirty="0" err="1"/>
              <a:t>i</a:t>
            </a:r>
            <a:r>
              <a:rPr lang="en-US" sz="1800" i="1" dirty="0"/>
              <a:t> = 1,…,N</a:t>
            </a:r>
          </a:p>
          <a:p>
            <a:r>
              <a:rPr lang="en-US" sz="1800" dirty="0"/>
              <a:t>Draw samples uniformly at random with replacement</a:t>
            </a:r>
          </a:p>
          <a:p>
            <a:r>
              <a:rPr lang="en-US" sz="1800" dirty="0"/>
              <a:t>Example: If </a:t>
            </a:r>
            <a:r>
              <a:rPr lang="en-US" sz="1800" i="1" dirty="0"/>
              <a:t>I = 5 </a:t>
            </a:r>
            <a:r>
              <a:rPr lang="en-US" sz="1800" dirty="0"/>
              <a:t>originally, we could choose </a:t>
            </a:r>
            <a:r>
              <a:rPr lang="en-US" sz="1800" i="1" dirty="0"/>
              <a:t>N = 2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Samples are drawn assuming equal probability: </a:t>
            </a:r>
            <a:br>
              <a:rPr lang="en-US" sz="1800" dirty="0"/>
            </a:br>
            <a:endParaRPr lang="en-US" sz="1800" dirty="0"/>
          </a:p>
          <a:p>
            <a:pPr lvl="1"/>
            <a:r>
              <a:rPr lang="en-US" sz="1800" dirty="0"/>
              <a:t>If </a:t>
            </a:r>
            <a:r>
              <a:rPr lang="en-US" sz="1800" i="1" dirty="0"/>
              <a:t>x</a:t>
            </a:r>
            <a:r>
              <a:rPr lang="en-US" sz="1800" i="1" baseline="-25000" dirty="0"/>
              <a:t>i</a:t>
            </a:r>
            <a:r>
              <a:rPr lang="en-US" sz="1800" i="1" dirty="0"/>
              <a:t>, </a:t>
            </a:r>
            <a:r>
              <a:rPr lang="en-US" sz="1800" i="1" dirty="0" err="1"/>
              <a:t>y</a:t>
            </a:r>
            <a:r>
              <a:rPr lang="en-US" sz="1800" i="1" baseline="-25000" dirty="0" err="1"/>
              <a:t>i</a:t>
            </a:r>
            <a:r>
              <a:rPr lang="en-US" sz="1800" i="1" dirty="0"/>
              <a:t> </a:t>
            </a:r>
            <a:r>
              <a:rPr lang="en-US" sz="1800" dirty="0"/>
              <a:t>is drawn more often, it is more likely</a:t>
            </a:r>
          </a:p>
          <a:p>
            <a:pPr marL="457200" lvl="1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lvl="1"/>
            <a:r>
              <a:rPr lang="en-US" sz="1800" i="1" dirty="0"/>
              <a:t>(X,Y) </a:t>
            </a:r>
            <a:r>
              <a:rPr lang="en-US" sz="1800" dirty="0"/>
              <a:t>are the expectations of the underlying distributions</a:t>
            </a:r>
            <a:endParaRPr lang="en-US" i="1" baseline="-25000" dirty="0"/>
          </a:p>
          <a:p>
            <a:pPr marL="0" indent="0">
              <a:buNone/>
            </a:pPr>
            <a:endParaRPr lang="en-US" i="1" baseline="-250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5B44E26-D6F4-4940-867A-B74EE84B3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13" y="3322444"/>
            <a:ext cx="7377374" cy="94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60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92CF3E-1243-6C4A-869F-F5B8531B3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88913"/>
            <a:ext cx="8229600" cy="762000"/>
          </a:xfrm>
        </p:spPr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325E5A-55BA-6446-B519-FA280B459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827" y="740733"/>
            <a:ext cx="9144000" cy="5737374"/>
          </a:xfrm>
        </p:spPr>
        <p:txBody>
          <a:bodyPr/>
          <a:lstStyle/>
          <a:p>
            <a:r>
              <a:rPr lang="en-US" sz="1800" dirty="0"/>
              <a:t>Example of binary classification tree from Hastie et al 2017</a:t>
            </a:r>
          </a:p>
          <a:p>
            <a:r>
              <a:rPr lang="en-US" sz="1800" i="1" dirty="0"/>
              <a:t>Orange</a:t>
            </a:r>
            <a:r>
              <a:rPr lang="en-US" sz="1800" dirty="0"/>
              <a:t>: trained on all data</a:t>
            </a:r>
          </a:p>
          <a:p>
            <a:r>
              <a:rPr lang="en-US" sz="1800" i="1" dirty="0"/>
              <a:t>Green</a:t>
            </a:r>
            <a:r>
              <a:rPr lang="en-US" sz="1800" dirty="0"/>
              <a:t>: trained from different bootstrap samples</a:t>
            </a:r>
          </a:p>
          <a:p>
            <a:r>
              <a:rPr lang="en-US" sz="1800" dirty="0"/>
              <a:t>Then, average the (green) trees</a:t>
            </a:r>
          </a:p>
          <a:p>
            <a:endParaRPr lang="en-US" i="1" baseline="-25000" dirty="0"/>
          </a:p>
          <a:p>
            <a:endParaRPr lang="en-US" i="1" baseline="-25000" dirty="0"/>
          </a:p>
          <a:p>
            <a:endParaRPr lang="en-US" i="1" baseline="-25000" dirty="0"/>
          </a:p>
          <a:p>
            <a:endParaRPr lang="en-US" i="1" baseline="-25000" dirty="0"/>
          </a:p>
          <a:p>
            <a:endParaRPr lang="en-US" i="1" baseline="-25000" dirty="0"/>
          </a:p>
          <a:p>
            <a:pPr marL="0" indent="0">
              <a:buNone/>
            </a:pPr>
            <a:endParaRPr lang="en-US" i="1" baseline="-25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AB4B1B-7AA4-D943-9DF2-2B8A47FEEB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28" t="27527" r="28511" b="59706"/>
          <a:stretch/>
        </p:blipFill>
        <p:spPr>
          <a:xfrm>
            <a:off x="1879562" y="2674025"/>
            <a:ext cx="6053020" cy="14453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ED8B4A-839D-AE4E-9106-297E300A9C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28" t="79144" r="28511" b="7491"/>
          <a:stretch/>
        </p:blipFill>
        <p:spPr>
          <a:xfrm>
            <a:off x="1879561" y="4119329"/>
            <a:ext cx="6104791" cy="15259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A391BC-6C0F-6D46-9A75-14C2F1F3CA3D}"/>
              </a:ext>
            </a:extLst>
          </p:cNvPr>
          <p:cNvSpPr txBox="1"/>
          <p:nvPr/>
        </p:nvSpPr>
        <p:spPr>
          <a:xfrm>
            <a:off x="69424" y="6451784"/>
            <a:ext cx="353161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Hastie et al 2017,</a:t>
            </a:r>
            <a:r>
              <a:rPr lang="en-US" i="1" dirty="0"/>
              <a:t>  </a:t>
            </a:r>
            <a:r>
              <a:rPr lang="en-US" dirty="0"/>
              <a:t>Chap. 8 p. 284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168786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92CF3E-1243-6C4A-869F-F5B8531B3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88913"/>
            <a:ext cx="8229600" cy="762000"/>
          </a:xfrm>
        </p:spPr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325E5A-55BA-6446-B519-FA280B459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827" y="740733"/>
            <a:ext cx="9144000" cy="5737374"/>
          </a:xfrm>
        </p:spPr>
        <p:txBody>
          <a:bodyPr/>
          <a:lstStyle/>
          <a:p>
            <a:r>
              <a:rPr lang="en-US" sz="1800" dirty="0"/>
              <a:t>Bootstrap + bagging =&gt; more robust RF on future test data</a:t>
            </a:r>
          </a:p>
          <a:p>
            <a:r>
              <a:rPr lang="en-US" sz="1800" dirty="0"/>
              <a:t>Train each</a:t>
            </a:r>
            <a:r>
              <a:rPr lang="en-US" sz="1800" i="1" dirty="0"/>
              <a:t> </a:t>
            </a:r>
            <a:r>
              <a:rPr lang="en-US" sz="1800" dirty="0"/>
              <a:t>tree</a:t>
            </a:r>
            <a:r>
              <a:rPr lang="en-US" sz="1800" i="1" dirty="0"/>
              <a:t> T</a:t>
            </a:r>
            <a:r>
              <a:rPr lang="en-US" sz="1800" i="1" baseline="-25000" dirty="0"/>
              <a:t>b </a:t>
            </a:r>
            <a:r>
              <a:rPr lang="en-US" sz="1800" dirty="0"/>
              <a:t>on bootstrap sampling</a:t>
            </a:r>
            <a:endParaRPr lang="en-US" sz="1800" i="1" baseline="-25000" dirty="0"/>
          </a:p>
          <a:p>
            <a:pPr marL="0" indent="0">
              <a:buNone/>
            </a:pPr>
            <a:endParaRPr lang="en-US" i="1" baseline="-25000" dirty="0"/>
          </a:p>
          <a:p>
            <a:endParaRPr lang="en-US" i="1" baseline="-25000" dirty="0"/>
          </a:p>
          <a:p>
            <a:endParaRPr lang="en-US" i="1" baseline="-25000" dirty="0"/>
          </a:p>
          <a:p>
            <a:endParaRPr lang="en-US" i="1" baseline="-25000" dirty="0"/>
          </a:p>
          <a:p>
            <a:endParaRPr lang="en-US" i="1" baseline="-25000" dirty="0"/>
          </a:p>
          <a:p>
            <a:pPr marL="0" indent="0">
              <a:buNone/>
            </a:pPr>
            <a:endParaRPr lang="en-US" i="1" baseline="-25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EDDE64-B583-A546-B64E-DD2F818EBE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54"/>
          <a:stretch/>
        </p:blipFill>
        <p:spPr>
          <a:xfrm>
            <a:off x="688518" y="1637439"/>
            <a:ext cx="7766963" cy="45465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48D0BA-2A05-4648-A716-8E0EA45B72A4}"/>
              </a:ext>
            </a:extLst>
          </p:cNvPr>
          <p:cNvSpPr txBox="1"/>
          <p:nvPr/>
        </p:nvSpPr>
        <p:spPr>
          <a:xfrm>
            <a:off x="69424" y="6451784"/>
            <a:ext cx="35883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Hastie et al 2017,</a:t>
            </a:r>
            <a:r>
              <a:rPr lang="en-US" i="1" dirty="0"/>
              <a:t>  </a:t>
            </a:r>
            <a:r>
              <a:rPr lang="en-US" dirty="0"/>
              <a:t>Chap. 15 p</a:t>
            </a:r>
            <a:r>
              <a:rPr lang="en-US" i="1" dirty="0"/>
              <a:t>. </a:t>
            </a:r>
            <a:r>
              <a:rPr lang="en-US" dirty="0"/>
              <a:t>588</a:t>
            </a:r>
          </a:p>
        </p:txBody>
      </p:sp>
    </p:spTree>
    <p:extLst>
      <p:ext uri="{BB962C8B-B14F-4D97-AF65-F5344CB8AC3E}">
        <p14:creationId xmlns:p14="http://schemas.microsoft.com/office/powerpoint/2010/main" val="2863935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0739"/>
            <a:ext cx="9144000" cy="806423"/>
          </a:xfrm>
        </p:spPr>
        <p:txBody>
          <a:bodyPr/>
          <a:lstStyle/>
          <a:p>
            <a:r>
              <a:rPr lang="en-US" dirty="0"/>
              <a:t>Timeseries (TS)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0414"/>
            <a:ext cx="8229600" cy="4333161"/>
          </a:xfrm>
        </p:spPr>
        <p:txBody>
          <a:bodyPr/>
          <a:lstStyle/>
          <a:p>
            <a:r>
              <a:rPr lang="en-US" dirty="0"/>
              <a:t>Timeseries: one or more variables sampled in the same location at successive time steps</a:t>
            </a:r>
          </a:p>
          <a:p>
            <a:pPr lvl="1"/>
            <a:endParaRPr lang="en-US" dirty="0"/>
          </a:p>
        </p:txBody>
      </p:sp>
      <p:pic>
        <p:nvPicPr>
          <p:cNvPr id="4" name="Picture 3" descr="Iceland_Windspe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183" y="1962456"/>
            <a:ext cx="6206067" cy="465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189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0739"/>
            <a:ext cx="9144000" cy="806423"/>
          </a:xfrm>
        </p:spPr>
        <p:txBody>
          <a:bodyPr/>
          <a:lstStyle/>
          <a:p>
            <a:r>
              <a:rPr lang="en-US" dirty="0"/>
              <a:t>ARMA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0414"/>
            <a:ext cx="8432800" cy="48898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Autoregressive moving-average :</a:t>
            </a:r>
          </a:p>
          <a:p>
            <a:pPr lvl="1"/>
            <a:r>
              <a:rPr lang="en-US" dirty="0"/>
              <a:t>(weakly) stationary stochastic process</a:t>
            </a:r>
          </a:p>
          <a:p>
            <a:pPr lvl="1"/>
            <a:r>
              <a:rPr lang="en-US" dirty="0"/>
              <a:t>Polynomials model process and errors as polynomial of prior values</a:t>
            </a:r>
          </a:p>
          <a:p>
            <a:pPr lvl="1"/>
            <a:endParaRPr lang="en-US" dirty="0"/>
          </a:p>
          <a:p>
            <a:r>
              <a:rPr lang="en-US" b="1" dirty="0" err="1"/>
              <a:t>Autogressive</a:t>
            </a:r>
            <a:r>
              <a:rPr lang="en-US" b="1" dirty="0"/>
              <a:t> (order p)</a:t>
            </a:r>
          </a:p>
          <a:p>
            <a:pPr lvl="1"/>
            <a:r>
              <a:rPr lang="en-US" dirty="0"/>
              <a:t>Linear model of past (lagged) and future values</a:t>
            </a:r>
          </a:p>
          <a:p>
            <a:pPr lvl="1"/>
            <a:r>
              <a:rPr lang="en-US" i="1" dirty="0"/>
              <a:t>p </a:t>
            </a:r>
            <a:r>
              <a:rPr lang="en-US" dirty="0"/>
              <a:t>lags</a:t>
            </a:r>
            <a:endParaRPr lang="en-US" i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φ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are (weights) parameters</a:t>
            </a:r>
          </a:p>
          <a:p>
            <a:pPr lvl="1"/>
            <a:r>
              <a:rPr lang="en-US" i="1" dirty="0"/>
              <a:t>c</a:t>
            </a:r>
            <a:r>
              <a:rPr lang="en-US" dirty="0"/>
              <a:t> is constant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ε</a:t>
            </a:r>
            <a:r>
              <a:rPr lang="en-US" baseline="-25000" dirty="0" err="1"/>
              <a:t>t</a:t>
            </a:r>
            <a:r>
              <a:rPr lang="en-US" baseline="-25000" dirty="0"/>
              <a:t> </a:t>
            </a:r>
            <a:r>
              <a:rPr lang="en-US" dirty="0"/>
              <a:t>is white noise (WGN)</a:t>
            </a:r>
          </a:p>
          <a:p>
            <a:pPr lvl="1"/>
            <a:r>
              <a:rPr lang="en-US" dirty="0"/>
              <a:t>Note, for stationary processes, |</a:t>
            </a:r>
            <a:r>
              <a:rPr lang="en-US" dirty="0" err="1"/>
              <a:t>φ</a:t>
            </a:r>
            <a:r>
              <a:rPr lang="en-US" baseline="-25000" dirty="0" err="1"/>
              <a:t>i</a:t>
            </a:r>
            <a:r>
              <a:rPr lang="en-US" dirty="0"/>
              <a:t>|&lt; 1.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Moving-average (order q)</a:t>
            </a:r>
          </a:p>
          <a:p>
            <a:pPr lvl="1"/>
            <a:r>
              <a:rPr lang="en-US" dirty="0"/>
              <a:t>Linear model of past errors</a:t>
            </a:r>
          </a:p>
          <a:p>
            <a:pPr lvl="1"/>
            <a:r>
              <a:rPr lang="en-US" i="1" dirty="0"/>
              <a:t>q </a:t>
            </a:r>
            <a:r>
              <a:rPr lang="en-US" dirty="0"/>
              <a:t>lags</a:t>
            </a:r>
            <a:endParaRPr lang="en-US" i="1" dirty="0"/>
          </a:p>
          <a:p>
            <a:pPr lvl="1"/>
            <a:r>
              <a:rPr lang="en-US" dirty="0"/>
              <a:t>Below, assume &lt;</a:t>
            </a:r>
            <a:r>
              <a:rPr lang="en-US" dirty="0" err="1"/>
              <a:t>X</a:t>
            </a:r>
            <a:r>
              <a:rPr lang="en-US" baseline="-25000" dirty="0" err="1"/>
              <a:t>t</a:t>
            </a:r>
            <a:r>
              <a:rPr lang="en-US" dirty="0"/>
              <a:t>&gt;=0 (expectation is 0)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7909553"/>
              </p:ext>
            </p:extLst>
          </p:nvPr>
        </p:nvGraphicFramePr>
        <p:xfrm>
          <a:off x="3041615" y="2463800"/>
          <a:ext cx="2712995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86" name="Equation" r:id="rId3" imgW="1320800" imgH="469900" progId="Equation.3">
                  <p:embed/>
                </p:oleObj>
              </mc:Choice>
              <mc:Fallback>
                <p:oleObj name="Equation" r:id="rId3" imgW="13208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1615" y="2463800"/>
                        <a:ext cx="2712995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5149065"/>
              </p:ext>
            </p:extLst>
          </p:nvPr>
        </p:nvGraphicFramePr>
        <p:xfrm>
          <a:off x="3119404" y="5732720"/>
          <a:ext cx="2635206" cy="9945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87" name="Equation" r:id="rId5" imgW="1244600" imgH="469900" progId="Equation.3">
                  <p:embed/>
                </p:oleObj>
              </mc:Choice>
              <mc:Fallback>
                <p:oleObj name="Equation" r:id="rId5" imgW="12446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19404" y="5732720"/>
                        <a:ext cx="2635206" cy="9945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0468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0739"/>
            <a:ext cx="9144000" cy="806423"/>
          </a:xfrm>
        </p:spPr>
        <p:txBody>
          <a:bodyPr/>
          <a:lstStyle/>
          <a:p>
            <a:r>
              <a:rPr lang="en-US" dirty="0"/>
              <a:t>ARMA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0414"/>
            <a:ext cx="8432800" cy="4889836"/>
          </a:xfrm>
        </p:spPr>
        <p:txBody>
          <a:bodyPr>
            <a:normAutofit/>
          </a:bodyPr>
          <a:lstStyle/>
          <a:p>
            <a:r>
              <a:rPr lang="en-US" dirty="0"/>
              <a:t>Autoregressive moving-average :</a:t>
            </a:r>
          </a:p>
          <a:p>
            <a:pPr lvl="1"/>
            <a:r>
              <a:rPr lang="en-US" dirty="0"/>
              <a:t>(weakly) stationary stochastic process</a:t>
            </a:r>
          </a:p>
          <a:p>
            <a:pPr lvl="1"/>
            <a:r>
              <a:rPr lang="en-US" dirty="0"/>
              <a:t>Linear model of prior values = expected value term + error term + WGN</a:t>
            </a:r>
          </a:p>
          <a:p>
            <a:pPr lvl="1"/>
            <a:endParaRPr lang="en-US" dirty="0"/>
          </a:p>
          <a:p>
            <a:r>
              <a:rPr lang="en-US" b="1" dirty="0"/>
              <a:t>ARMA: AR(p) + MA(q)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4721730"/>
              </p:ext>
            </p:extLst>
          </p:nvPr>
        </p:nvGraphicFramePr>
        <p:xfrm>
          <a:off x="1803400" y="2489890"/>
          <a:ext cx="5537200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9" name="Equation" r:id="rId3" imgW="1879600" imgH="469900" progId="Equation.3">
                  <p:embed/>
                </p:oleObj>
              </mc:Choice>
              <mc:Fallback>
                <p:oleObj name="Equation" r:id="rId3" imgW="18796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03400" y="2489890"/>
                        <a:ext cx="5537200" cy="138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0074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0739"/>
            <a:ext cx="9144000" cy="806423"/>
          </a:xfrm>
        </p:spPr>
        <p:txBody>
          <a:bodyPr/>
          <a:lstStyle/>
          <a:p>
            <a:r>
              <a:rPr lang="en-US" dirty="0"/>
              <a:t>Data retrieval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502" y="952500"/>
            <a:ext cx="8355248" cy="62865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Just a few public data sources for physical sciences</a:t>
            </a:r>
            <a:r>
              <a:rPr lang="mr-IN" dirty="0"/>
              <a:t>…</a:t>
            </a:r>
            <a:br>
              <a:rPr lang="en-US" dirty="0"/>
            </a:br>
            <a:endParaRPr lang="en-US" dirty="0"/>
          </a:p>
          <a:p>
            <a:r>
              <a:rPr lang="en-US" dirty="0"/>
              <a:t>NOAA:</a:t>
            </a:r>
          </a:p>
          <a:p>
            <a:pPr lvl="1"/>
            <a:r>
              <a:rPr lang="en-US" dirty="0"/>
              <a:t>Reanalysis/model data, research cruises, station observations, gridded data products, atmospheric &amp; ocean indices timeseries, heat budgets, satellite imagery</a:t>
            </a:r>
          </a:p>
          <a:p>
            <a:r>
              <a:rPr lang="en-US" dirty="0"/>
              <a:t>NASA:</a:t>
            </a:r>
          </a:p>
          <a:p>
            <a:pPr lvl="1"/>
            <a:r>
              <a:rPr lang="en-US" dirty="0"/>
              <a:t>EOSDIS, gridded data products (atmospheric), satellite imagery, reanalysis/model data, meteorological stations, DAAC’s in US</a:t>
            </a:r>
          </a:p>
          <a:p>
            <a:r>
              <a:rPr lang="en-US" dirty="0"/>
              <a:t>IMOS: </a:t>
            </a:r>
          </a:p>
          <a:p>
            <a:pPr lvl="1"/>
            <a:r>
              <a:rPr lang="en-US" dirty="0"/>
              <a:t>ocean observing hosted by Australian Ocean Data Network</a:t>
            </a:r>
          </a:p>
          <a:p>
            <a:r>
              <a:rPr lang="en-US" dirty="0"/>
              <a:t>USGS Earthquake Archives</a:t>
            </a:r>
          </a:p>
          <a:p>
            <a:r>
              <a:rPr lang="en-US" dirty="0"/>
              <a:t>CPC/NCEI:</a:t>
            </a:r>
          </a:p>
          <a:p>
            <a:pPr lvl="1"/>
            <a:r>
              <a:rPr lang="en-US" dirty="0"/>
              <a:t>gridded and raw meteorological and oceanographic</a:t>
            </a:r>
          </a:p>
          <a:p>
            <a:r>
              <a:rPr lang="en-US" dirty="0"/>
              <a:t>ECMWF</a:t>
            </a:r>
          </a:p>
          <a:p>
            <a:pPr lvl="1"/>
            <a:r>
              <a:rPr lang="en-US" dirty="0"/>
              <a:t>global-scale weather forecasts and assimilated data</a:t>
            </a:r>
          </a:p>
          <a:p>
            <a:pPr marL="0" indent="0">
              <a:buNone/>
            </a:pPr>
            <a:r>
              <a:rPr lang="mr-IN" dirty="0"/>
              <a:t>…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Possible data formats:</a:t>
            </a:r>
          </a:p>
          <a:p>
            <a:pPr lvl="1"/>
            <a:r>
              <a:rPr lang="en-US" dirty="0"/>
              <a:t>CSV</a:t>
            </a:r>
          </a:p>
          <a:p>
            <a:pPr lvl="1"/>
            <a:r>
              <a:rPr lang="en-US" dirty="0" err="1"/>
              <a:t>NetCDF</a:t>
            </a:r>
            <a:endParaRPr lang="en-US" dirty="0"/>
          </a:p>
          <a:p>
            <a:pPr lvl="1"/>
            <a:r>
              <a:rPr lang="en-US" dirty="0"/>
              <a:t>HDF5/HDF-EOS</a:t>
            </a:r>
          </a:p>
          <a:p>
            <a:pPr lvl="1"/>
            <a:r>
              <a:rPr lang="en-US" dirty="0"/>
              <a:t>Binary</a:t>
            </a:r>
          </a:p>
          <a:p>
            <a:pPr lvl="1"/>
            <a:r>
              <a:rPr lang="en-US" dirty="0"/>
              <a:t>JPEG/PNG</a:t>
            </a:r>
          </a:p>
          <a:p>
            <a:pPr lvl="1"/>
            <a:r>
              <a:rPr lang="en-US" dirty="0"/>
              <a:t>ASCII text</a:t>
            </a:r>
          </a:p>
          <a:p>
            <a:pPr marL="57150" indent="0">
              <a:buNone/>
            </a:pPr>
            <a:r>
              <a:rPr lang="mr-IN" dirty="0"/>
              <a:t>……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597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0739"/>
            <a:ext cx="9144000" cy="806423"/>
          </a:xfrm>
        </p:spPr>
        <p:txBody>
          <a:bodyPr/>
          <a:lstStyle/>
          <a:p>
            <a:r>
              <a:rPr lang="en-US" dirty="0"/>
              <a:t>Basic 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93002"/>
            <a:ext cx="8229600" cy="4333161"/>
          </a:xfrm>
        </p:spPr>
        <p:txBody>
          <a:bodyPr/>
          <a:lstStyle/>
          <a:p>
            <a:r>
              <a:rPr lang="en-US" i="1" dirty="0"/>
              <a:t>“[ML for physical sciences] is 80% cleaning and 20% models</a:t>
            </a:r>
            <a:r>
              <a:rPr lang="en-US" dirty="0"/>
              <a:t>” ~ paraphrased, Dr. </a:t>
            </a:r>
            <a:r>
              <a:rPr lang="en-US" dirty="0" err="1"/>
              <a:t>Gerstoft</a:t>
            </a:r>
            <a:endParaRPr lang="en-US" dirty="0"/>
          </a:p>
          <a:p>
            <a:r>
              <a:rPr lang="en-US" dirty="0"/>
              <a:t>Basic cleaning for NOAA GSOD to HW </a:t>
            </a:r>
            <a:r>
              <a:rPr lang="mr-IN" dirty="0"/>
              <a:t>–</a:t>
            </a:r>
            <a:r>
              <a:rPr lang="en-US" dirty="0"/>
              <a:t> necessary</a:t>
            </a:r>
          </a:p>
          <a:p>
            <a:pPr lvl="1"/>
            <a:r>
              <a:rPr lang="en-US" dirty="0"/>
              <a:t>Remove unwanted variables (big data is slow)</a:t>
            </a:r>
          </a:p>
          <a:p>
            <a:pPr lvl="1"/>
            <a:r>
              <a:rPr lang="en-US" dirty="0"/>
              <a:t>Replaced “9999” filler values with </a:t>
            </a:r>
            <a:r>
              <a:rPr lang="en-US" dirty="0" err="1"/>
              <a:t>NaN</a:t>
            </a:r>
            <a:endParaRPr lang="en-US" dirty="0"/>
          </a:p>
          <a:p>
            <a:pPr lvl="1"/>
            <a:r>
              <a:rPr lang="en-US" dirty="0"/>
              <a:t>Converted strings to floats (i.e. for wind speed)</a:t>
            </a:r>
          </a:p>
          <a:p>
            <a:pPr lvl="1"/>
            <a:r>
              <a:rPr lang="en-US" dirty="0"/>
              <a:t>Created a </a:t>
            </a:r>
            <a:r>
              <a:rPr lang="en-US" dirty="0" err="1"/>
              <a:t>DateTime</a:t>
            </a:r>
            <a:r>
              <a:rPr lang="en-US" dirty="0"/>
              <a:t> index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Physical data needs cleaning, reorganizing</a:t>
            </a:r>
          </a:p>
          <a:p>
            <a:r>
              <a:rPr lang="en-US" dirty="0"/>
              <a:t>Quality-controlled data </a:t>
            </a:r>
            <a:r>
              <a:rPr lang="en-US" i="1" dirty="0"/>
              <a:t>still </a:t>
            </a:r>
            <a:r>
              <a:rPr lang="en-US" dirty="0"/>
              <a:t>causes bugs</a:t>
            </a:r>
          </a:p>
          <a:p>
            <a:r>
              <a:rPr lang="en-US" dirty="0"/>
              <a:t>Application-specific</a:t>
            </a:r>
          </a:p>
        </p:txBody>
      </p:sp>
    </p:spTree>
    <p:extLst>
      <p:ext uri="{BB962C8B-B14F-4D97-AF65-F5344CB8AC3E}">
        <p14:creationId xmlns:p14="http://schemas.microsoft.com/office/powerpoint/2010/main" val="3128314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i2015_im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"/>
          <a:stretch/>
        </p:blipFill>
        <p:spPr>
          <a:xfrm>
            <a:off x="3079750" y="1375833"/>
            <a:ext cx="6007056" cy="4307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0739"/>
            <a:ext cx="9144000" cy="806423"/>
          </a:xfrm>
        </p:spPr>
        <p:txBody>
          <a:bodyPr/>
          <a:lstStyle/>
          <a:p>
            <a:r>
              <a:rPr lang="en-US" dirty="0"/>
              <a:t>Background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283" y="937372"/>
            <a:ext cx="3472302" cy="5656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Shi et al NIPS 2015 </a:t>
            </a:r>
            <a:r>
              <a:rPr lang="mr-IN" sz="1600" dirty="0"/>
              <a:t>–</a:t>
            </a:r>
            <a:r>
              <a:rPr lang="en-US" sz="1600" dirty="0"/>
              <a:t> </a:t>
            </a:r>
          </a:p>
          <a:p>
            <a:r>
              <a:rPr lang="en-US" dirty="0"/>
              <a:t>Predicting rain at different time lags</a:t>
            </a:r>
          </a:p>
          <a:p>
            <a:r>
              <a:rPr lang="en-US" dirty="0"/>
              <a:t>Shows convolutional </a:t>
            </a:r>
            <a:r>
              <a:rPr lang="en-US" dirty="0" err="1"/>
              <a:t>lstm</a:t>
            </a:r>
            <a:r>
              <a:rPr lang="en-US" dirty="0"/>
              <a:t> vs nowcast models vs fully-connected </a:t>
            </a:r>
            <a:r>
              <a:rPr lang="en-US" dirty="0" err="1"/>
              <a:t>lstm</a:t>
            </a:r>
            <a:endParaRPr lang="en-US" dirty="0"/>
          </a:p>
          <a:p>
            <a:r>
              <a:rPr lang="en-US" dirty="0"/>
              <a:t>Used radar echo (image) inputs</a:t>
            </a:r>
          </a:p>
          <a:p>
            <a:pPr lvl="1"/>
            <a:r>
              <a:rPr lang="en-US" dirty="0"/>
              <a:t>Hong Kong, 2011-2013, </a:t>
            </a:r>
          </a:p>
          <a:p>
            <a:pPr lvl="1"/>
            <a:r>
              <a:rPr lang="en-US" dirty="0"/>
              <a:t>240 frames/day</a:t>
            </a:r>
          </a:p>
          <a:p>
            <a:pPr lvl="1"/>
            <a:r>
              <a:rPr lang="en-US" dirty="0"/>
              <a:t>Selected top 97 rainy days</a:t>
            </a:r>
          </a:p>
          <a:p>
            <a:pPr lvl="1"/>
            <a:r>
              <a:rPr lang="en-US" dirty="0"/>
              <a:t>Note: &lt;10% of data used!</a:t>
            </a:r>
          </a:p>
          <a:p>
            <a:pPr lvl="1"/>
            <a:endParaRPr lang="en-US" dirty="0"/>
          </a:p>
          <a:p>
            <a:r>
              <a:rPr lang="en-US" dirty="0"/>
              <a:t>Preprocessing: k-means clustering to denoise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ConvLSTM</a:t>
            </a:r>
            <a:r>
              <a:rPr lang="en-US" dirty="0"/>
              <a:t> has better performance </a:t>
            </a:r>
            <a:r>
              <a:rPr lang="en-US" i="1" dirty="0"/>
              <a:t>and</a:t>
            </a:r>
            <a:r>
              <a:rPr lang="en-US" dirty="0"/>
              <a:t> lower false alarm (lower left)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58356" y="5947833"/>
            <a:ext cx="5728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CSI: </a:t>
            </a:r>
            <a:r>
              <a:rPr lang="en-US" sz="1200" dirty="0"/>
              <a:t>hits/(</a:t>
            </a:r>
            <a:r>
              <a:rPr lang="en-US" sz="1200" dirty="0" err="1"/>
              <a:t>hits+misses+false</a:t>
            </a:r>
            <a:r>
              <a:rPr lang="en-US" sz="1200" dirty="0"/>
              <a:t>)  </a:t>
            </a:r>
            <a:r>
              <a:rPr lang="en-US" sz="1600" dirty="0"/>
              <a:t>FAR: </a:t>
            </a:r>
            <a:r>
              <a:rPr lang="en-US" sz="1200" dirty="0"/>
              <a:t>false/(</a:t>
            </a:r>
            <a:r>
              <a:rPr lang="en-US" sz="1200" dirty="0" err="1"/>
              <a:t>hits+false</a:t>
            </a:r>
            <a:r>
              <a:rPr lang="en-US" sz="1200" dirty="0"/>
              <a:t>)  </a:t>
            </a:r>
            <a:r>
              <a:rPr lang="en-US" sz="1600" dirty="0"/>
              <a:t>POD: </a:t>
            </a:r>
            <a:r>
              <a:rPr lang="en-US" sz="1200" dirty="0"/>
              <a:t>hits/(</a:t>
            </a:r>
            <a:r>
              <a:rPr lang="en-US" sz="1200" dirty="0" err="1"/>
              <a:t>hits+misses</a:t>
            </a:r>
            <a:r>
              <a:rPr lang="en-US" sz="1200" dirty="0"/>
              <a:t>)</a:t>
            </a:r>
          </a:p>
          <a:p>
            <a:r>
              <a:rPr lang="en-US" sz="1200" dirty="0"/>
              <a:t>false = false alarm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7635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0739"/>
            <a:ext cx="9144000" cy="806423"/>
          </a:xfrm>
        </p:spPr>
        <p:txBody>
          <a:bodyPr/>
          <a:lstStyle/>
          <a:p>
            <a:r>
              <a:rPr lang="en-US" dirty="0"/>
              <a:t>Data for HW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37162"/>
            <a:ext cx="8416167" cy="1466387"/>
          </a:xfrm>
        </p:spPr>
        <p:txBody>
          <a:bodyPr/>
          <a:lstStyle/>
          <a:p>
            <a:r>
              <a:rPr lang="en-US" dirty="0" err="1"/>
              <a:t>BigQuery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Open-source database hosted by Google </a:t>
            </a:r>
          </a:p>
          <a:p>
            <a:pPr lvl="1"/>
            <a:r>
              <a:rPr lang="en-US" dirty="0"/>
              <a:t>Must have Google account</a:t>
            </a:r>
          </a:p>
          <a:p>
            <a:pPr lvl="1"/>
            <a:r>
              <a:rPr lang="en-US" dirty="0"/>
              <a:t>1 TB data free/ month</a:t>
            </a:r>
          </a:p>
        </p:txBody>
      </p:sp>
      <p:pic>
        <p:nvPicPr>
          <p:cNvPr id="4" name="Picture 3" descr="BigQuery_datase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42" y="2296864"/>
            <a:ext cx="3656747" cy="4273269"/>
          </a:xfrm>
          <a:prstGeom prst="rect">
            <a:avLst/>
          </a:prstGeom>
        </p:spPr>
      </p:pic>
      <p:pic>
        <p:nvPicPr>
          <p:cNvPr id="5" name="Picture 4" descr="BigQuery_climatedat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166" y="2296864"/>
            <a:ext cx="3677718" cy="42732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900333" y="5884333"/>
            <a:ext cx="1090084" cy="6858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7863417" y="1915583"/>
            <a:ext cx="127000" cy="3968750"/>
          </a:xfrm>
          <a:prstGeom prst="straightConnector1">
            <a:avLst/>
          </a:prstGeom>
          <a:ln w="5715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582833" y="1578001"/>
            <a:ext cx="256116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NOAA GSOD dataset</a:t>
            </a:r>
          </a:p>
        </p:txBody>
      </p:sp>
    </p:spTree>
    <p:extLst>
      <p:ext uri="{BB962C8B-B14F-4D97-AF65-F5344CB8AC3E}">
        <p14:creationId xmlns:p14="http://schemas.microsoft.com/office/powerpoint/2010/main" val="1674553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0739"/>
            <a:ext cx="9144000" cy="806423"/>
          </a:xfrm>
        </p:spPr>
        <p:txBody>
          <a:bodyPr/>
          <a:lstStyle/>
          <a:p>
            <a:r>
              <a:rPr lang="en-US" dirty="0"/>
              <a:t>Data for HW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37161"/>
            <a:ext cx="8475133" cy="5847325"/>
          </a:xfrm>
        </p:spPr>
        <p:txBody>
          <a:bodyPr>
            <a:normAutofit/>
          </a:bodyPr>
          <a:lstStyle/>
          <a:p>
            <a:r>
              <a:rPr lang="en-US" sz="2200" dirty="0"/>
              <a:t>How to get </a:t>
            </a:r>
            <a:r>
              <a:rPr lang="en-US" sz="2200" dirty="0" err="1"/>
              <a:t>BigQuery</a:t>
            </a:r>
            <a:r>
              <a:rPr lang="en-US" sz="2200" dirty="0"/>
              <a:t> data?</a:t>
            </a:r>
          </a:p>
          <a:p>
            <a:r>
              <a:rPr lang="en-US" sz="2200" dirty="0" err="1"/>
              <a:t>bigquery</a:t>
            </a:r>
            <a:r>
              <a:rPr lang="en-US" sz="2200" dirty="0"/>
              <a:t> package in </a:t>
            </a:r>
            <a:r>
              <a:rPr lang="en-US" sz="2200" dirty="0" err="1"/>
              <a:t>Jupyter</a:t>
            </a:r>
            <a:r>
              <a:rPr lang="en-US" sz="2200" dirty="0"/>
              <a:t> Notebook (SQL server)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More complex queries may include </a:t>
            </a:r>
            <a:r>
              <a:rPr lang="en-US" sz="2200" dirty="0" err="1"/>
              <a:t>dataframe</a:t>
            </a:r>
            <a:r>
              <a:rPr lang="en-US" sz="2200" dirty="0"/>
              <a:t> joins, aggregations, or </a:t>
            </a:r>
            <a:r>
              <a:rPr lang="en-US" sz="2200" dirty="0" err="1"/>
              <a:t>subsetting</a:t>
            </a:r>
            <a:endParaRPr lang="en-US" sz="2200" dirty="0"/>
          </a:p>
        </p:txBody>
      </p:sp>
      <p:pic>
        <p:nvPicPr>
          <p:cNvPr id="4" name="Picture 3" descr="BigQuery_tutori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7947"/>
            <a:ext cx="9144000" cy="33977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667" y="3774485"/>
            <a:ext cx="1031391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Yearly datasets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26817" y="3963304"/>
            <a:ext cx="4006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173998" y="4066873"/>
            <a:ext cx="205441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Simple SQL query</a:t>
            </a:r>
          </a:p>
        </p:txBody>
      </p:sp>
      <p:cxnSp>
        <p:nvCxnSpPr>
          <p:cNvPr id="11" name="Straight Arrow Connector 10"/>
          <p:cNvCxnSpPr>
            <a:stCxn id="10" idx="1"/>
          </p:cNvCxnSpPr>
          <p:nvPr/>
        </p:nvCxnSpPr>
        <p:spPr>
          <a:xfrm flipH="1">
            <a:off x="4244898" y="4236150"/>
            <a:ext cx="929100" cy="1011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699893" y="4676797"/>
            <a:ext cx="366204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Query client and convert to Pandas DF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3770791" y="4810859"/>
            <a:ext cx="929102" cy="219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04573" y="4754950"/>
            <a:ext cx="1031391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Pickle the DF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22866" y="5010642"/>
            <a:ext cx="4006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986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0739"/>
            <a:ext cx="9144000" cy="806423"/>
          </a:xfrm>
        </p:spPr>
        <p:txBody>
          <a:bodyPr/>
          <a:lstStyle/>
          <a:p>
            <a:r>
              <a:rPr lang="en-US" dirty="0"/>
              <a:t>Tutorial Notebook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93002"/>
            <a:ext cx="8229600" cy="4333161"/>
          </a:xfrm>
        </p:spPr>
        <p:txBody>
          <a:bodyPr/>
          <a:lstStyle/>
          <a:p>
            <a:r>
              <a:rPr lang="en-US" dirty="0"/>
              <a:t>Open “In-Class Tutorial”</a:t>
            </a:r>
          </a:p>
          <a:p>
            <a:r>
              <a:rPr lang="en-US" dirty="0"/>
              <a:t>We will do: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Load preprocessed data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Define timeseries index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Look at data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Visualize station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err="1"/>
              <a:t>Detrend</a:t>
            </a:r>
            <a:r>
              <a:rPr lang="en-US" dirty="0"/>
              <a:t> data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Smooth data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Try ARMA model</a:t>
            </a:r>
          </a:p>
        </p:txBody>
      </p:sp>
    </p:spTree>
    <p:extLst>
      <p:ext uri="{BB962C8B-B14F-4D97-AF65-F5344CB8AC3E}">
        <p14:creationId xmlns:p14="http://schemas.microsoft.com/office/powerpoint/2010/main" val="2315572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0739"/>
            <a:ext cx="9144000" cy="806423"/>
          </a:xfrm>
        </p:spPr>
        <p:txBody>
          <a:bodyPr/>
          <a:lstStyle/>
          <a:p>
            <a:r>
              <a:rPr lang="en-US" dirty="0"/>
              <a:t>Tutorial Notebook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7162"/>
            <a:ext cx="8229600" cy="4333161"/>
          </a:xfrm>
        </p:spPr>
        <p:txBody>
          <a:bodyPr/>
          <a:lstStyle/>
          <a:p>
            <a:r>
              <a:rPr lang="en-US" dirty="0"/>
              <a:t>Load packages, (pre-processed) data with Pandas</a:t>
            </a:r>
          </a:p>
        </p:txBody>
      </p:sp>
      <p:pic>
        <p:nvPicPr>
          <p:cNvPr id="4" name="Picture 3" descr="Lecture_snap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0472"/>
            <a:ext cx="9144000" cy="370985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445000" y="1973044"/>
            <a:ext cx="1873249" cy="646331"/>
            <a:chOff x="-555625" y="2619375"/>
            <a:chExt cx="1873249" cy="646331"/>
          </a:xfrm>
        </p:grpSpPr>
        <p:cxnSp>
          <p:nvCxnSpPr>
            <p:cNvPr id="6" name="Straight Arrow Connector 5"/>
            <p:cNvCxnSpPr/>
            <p:nvPr/>
          </p:nvCxnSpPr>
          <p:spPr>
            <a:xfrm flipH="1">
              <a:off x="-555625" y="2936875"/>
              <a:ext cx="1333500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26999" y="2619375"/>
              <a:ext cx="1190625" cy="646331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import packages</a:t>
              </a:r>
            </a:p>
          </p:txBody>
        </p:sp>
      </p:grpSp>
      <p:cxnSp>
        <p:nvCxnSpPr>
          <p:cNvPr id="9" name="Straight Arrow Connector 8"/>
          <p:cNvCxnSpPr/>
          <p:nvPr/>
        </p:nvCxnSpPr>
        <p:spPr>
          <a:xfrm flipH="1">
            <a:off x="6715125" y="4098925"/>
            <a:ext cx="1247775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312024" y="3892550"/>
            <a:ext cx="1190625" cy="36933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load data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318249" y="4605635"/>
            <a:ext cx="182007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00106" y="4335760"/>
            <a:ext cx="1525587" cy="92333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find where data is after 2008</a:t>
            </a:r>
          </a:p>
        </p:txBody>
      </p:sp>
    </p:spTree>
    <p:extLst>
      <p:ext uri="{BB962C8B-B14F-4D97-AF65-F5344CB8AC3E}">
        <p14:creationId xmlns:p14="http://schemas.microsoft.com/office/powerpoint/2010/main" val="63234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0739"/>
            <a:ext cx="9144000" cy="806423"/>
          </a:xfrm>
        </p:spPr>
        <p:txBody>
          <a:bodyPr/>
          <a:lstStyle/>
          <a:p>
            <a:r>
              <a:rPr lang="en-US" dirty="0"/>
              <a:t>Timeseries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0414"/>
            <a:ext cx="8229600" cy="4333161"/>
          </a:xfrm>
        </p:spPr>
        <p:txBody>
          <a:bodyPr/>
          <a:lstStyle/>
          <a:p>
            <a:r>
              <a:rPr lang="en-US" dirty="0"/>
              <a:t>We may be missing data, but that’s ok for now</a:t>
            </a:r>
          </a:p>
          <a:p>
            <a:r>
              <a:rPr lang="en-US" dirty="0"/>
              <a:t>Replace with neighbor data, smooth, fill with mean</a:t>
            </a:r>
          </a:p>
          <a:p>
            <a:pPr lvl="1"/>
            <a:endParaRPr lang="en-US" dirty="0"/>
          </a:p>
        </p:txBody>
      </p:sp>
      <p:pic>
        <p:nvPicPr>
          <p:cNvPr id="4" name="Picture 3" descr="Iceland_Windspe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308" y="1978331"/>
            <a:ext cx="6206067" cy="465054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783417" y="2836333"/>
            <a:ext cx="190500" cy="17250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989667" y="2499835"/>
            <a:ext cx="1693333" cy="369332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missing data</a:t>
            </a:r>
          </a:p>
        </p:txBody>
      </p:sp>
    </p:spTree>
    <p:extLst>
      <p:ext uri="{BB962C8B-B14F-4D97-AF65-F5344CB8AC3E}">
        <p14:creationId xmlns:p14="http://schemas.microsoft.com/office/powerpoint/2010/main" val="3514907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0739"/>
            <a:ext cx="9144000" cy="806423"/>
          </a:xfrm>
        </p:spPr>
        <p:txBody>
          <a:bodyPr/>
          <a:lstStyle/>
          <a:p>
            <a:r>
              <a:rPr lang="en-US" dirty="0"/>
              <a:t>Tutorial Notebook</a:t>
            </a:r>
          </a:p>
        </p:txBody>
      </p:sp>
      <p:pic>
        <p:nvPicPr>
          <p:cNvPr id="5" name="Picture 4" descr="Lecture_snap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" r="12759" b="2353"/>
          <a:stretch/>
        </p:blipFill>
        <p:spPr>
          <a:xfrm>
            <a:off x="1174749" y="929102"/>
            <a:ext cx="6572251" cy="592889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5302250" y="2682875"/>
            <a:ext cx="73025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32499" y="2460625"/>
            <a:ext cx="2778125" cy="92333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Basemap</a:t>
            </a:r>
            <a:r>
              <a:rPr lang="en-US" dirty="0"/>
              <a:t> is handy but some problems if running on your laptop</a:t>
            </a:r>
          </a:p>
        </p:txBody>
      </p:sp>
    </p:spTree>
    <p:extLst>
      <p:ext uri="{BB962C8B-B14F-4D97-AF65-F5344CB8AC3E}">
        <p14:creationId xmlns:p14="http://schemas.microsoft.com/office/powerpoint/2010/main" val="2472433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0739"/>
            <a:ext cx="9144000" cy="806423"/>
          </a:xfrm>
        </p:spPr>
        <p:txBody>
          <a:bodyPr/>
          <a:lstStyle/>
          <a:p>
            <a:r>
              <a:rPr lang="en-US" dirty="0"/>
              <a:t>Timeseries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0414"/>
            <a:ext cx="8229600" cy="4333161"/>
          </a:xfrm>
        </p:spPr>
        <p:txBody>
          <a:bodyPr/>
          <a:lstStyle/>
          <a:p>
            <a:r>
              <a:rPr lang="en-US" dirty="0"/>
              <a:t>Remove mean (slope=0) or linear (slope ≠ 0)? </a:t>
            </a:r>
            <a:r>
              <a:rPr lang="en-US" i="1" dirty="0"/>
              <a:t>(linear)</a:t>
            </a:r>
          </a:p>
          <a:p>
            <a:r>
              <a:rPr lang="en-US" dirty="0"/>
              <a:t>What can we learn from trend?</a:t>
            </a:r>
          </a:p>
          <a:p>
            <a:pPr lvl="1"/>
            <a:endParaRPr lang="en-US" dirty="0"/>
          </a:p>
        </p:txBody>
      </p:sp>
      <p:pic>
        <p:nvPicPr>
          <p:cNvPr id="7" name="Picture 6" descr="Iceland_Windspeed_DeTrend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352" y="2286001"/>
            <a:ext cx="6870187" cy="452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99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0739"/>
            <a:ext cx="9144000" cy="806423"/>
          </a:xfrm>
        </p:spPr>
        <p:txBody>
          <a:bodyPr/>
          <a:lstStyle/>
          <a:p>
            <a:r>
              <a:rPr lang="en-US" dirty="0"/>
              <a:t>Timeseries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0414"/>
            <a:ext cx="8229600" cy="4333161"/>
          </a:xfrm>
        </p:spPr>
        <p:txBody>
          <a:bodyPr/>
          <a:lstStyle/>
          <a:p>
            <a:r>
              <a:rPr lang="en-US" dirty="0"/>
              <a:t>Smoothing: median filter</a:t>
            </a:r>
          </a:p>
          <a:p>
            <a:pPr lvl="1"/>
            <a:endParaRPr lang="en-US" dirty="0"/>
          </a:p>
        </p:txBody>
      </p:sp>
      <p:pic>
        <p:nvPicPr>
          <p:cNvPr id="8" name="Picture 7" descr="Iceland_Windspeed_SmoothedMedFil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1" y="2074334"/>
            <a:ext cx="6181973" cy="453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28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0739"/>
            <a:ext cx="9144000" cy="806423"/>
          </a:xfrm>
        </p:spPr>
        <p:txBody>
          <a:bodyPr/>
          <a:lstStyle/>
          <a:p>
            <a:r>
              <a:rPr lang="en-US" dirty="0"/>
              <a:t>Tutorial Notebook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7162"/>
            <a:ext cx="8229600" cy="4333161"/>
          </a:xfrm>
        </p:spPr>
        <p:txBody>
          <a:bodyPr/>
          <a:lstStyle/>
          <a:p>
            <a:r>
              <a:rPr lang="en-US" dirty="0"/>
              <a:t>Shortened timeseries </a:t>
            </a:r>
            <a:r>
              <a:rPr lang="mr-IN" dirty="0"/>
              <a:t>–</a:t>
            </a:r>
            <a:r>
              <a:rPr lang="en-US" dirty="0"/>
              <a:t> Y2018 (final 10%)</a:t>
            </a:r>
          </a:p>
          <a:p>
            <a:r>
              <a:rPr lang="en-US" dirty="0"/>
              <a:t>ARMA most effective predicting one step at a time</a:t>
            </a:r>
          </a:p>
        </p:txBody>
      </p:sp>
      <p:pic>
        <p:nvPicPr>
          <p:cNvPr id="13" name="Picture 12" descr="Iceland_Windspeed_Shorten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4" y="2076869"/>
            <a:ext cx="5867401" cy="452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9884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0739"/>
            <a:ext cx="9144000" cy="806423"/>
          </a:xfrm>
        </p:spPr>
        <p:txBody>
          <a:bodyPr/>
          <a:lstStyle/>
          <a:p>
            <a:r>
              <a:rPr lang="en-US" dirty="0"/>
              <a:t>Tutorial Notebook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7162"/>
            <a:ext cx="8229600" cy="4333161"/>
          </a:xfrm>
        </p:spPr>
        <p:txBody>
          <a:bodyPr/>
          <a:lstStyle/>
          <a:p>
            <a:r>
              <a:rPr lang="en-US" dirty="0"/>
              <a:t>Is ARMA a machine learning technique? (I think so..)</a:t>
            </a:r>
          </a:p>
          <a:p>
            <a:pPr lvl="1"/>
            <a:r>
              <a:rPr lang="en-US" dirty="0"/>
              <a:t>Filtering method (like </a:t>
            </a:r>
            <a:r>
              <a:rPr lang="en-US" dirty="0" err="1"/>
              <a:t>Kalman</a:t>
            </a:r>
            <a:r>
              <a:rPr lang="en-US" dirty="0"/>
              <a:t> filter)</a:t>
            </a:r>
          </a:p>
          <a:p>
            <a:pPr lvl="1"/>
            <a:r>
              <a:rPr lang="en-US" dirty="0"/>
              <a:t>Data-driven</a:t>
            </a:r>
          </a:p>
          <a:p>
            <a:pPr lvl="1"/>
            <a:r>
              <a:rPr lang="en-US" dirty="0"/>
              <a:t>Maximum likelihood</a:t>
            </a:r>
          </a:p>
          <a:p>
            <a:pPr lvl="1"/>
            <a:r>
              <a:rPr lang="en-US" dirty="0"/>
              <a:t>Conclusion: statistics-based</a:t>
            </a:r>
          </a:p>
        </p:txBody>
      </p:sp>
      <p:pic>
        <p:nvPicPr>
          <p:cNvPr id="13" name="Picture 12" descr="Iceland_Windspeed_Shorten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625" y="2530740"/>
            <a:ext cx="6111875" cy="420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40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0739"/>
            <a:ext cx="9144000" cy="806423"/>
          </a:xfrm>
        </p:spPr>
        <p:txBody>
          <a:bodyPr/>
          <a:lstStyle/>
          <a:p>
            <a:r>
              <a:rPr lang="en-US" dirty="0"/>
              <a:t>Background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864" y="937372"/>
            <a:ext cx="8504119" cy="43331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McGovern et al 2017 BAM </a:t>
            </a:r>
            <a:r>
              <a:rPr lang="mr-IN" sz="1800" dirty="0"/>
              <a:t>–</a:t>
            </a:r>
            <a:r>
              <a:rPr lang="en-US" sz="1800" dirty="0"/>
              <a:t> </a:t>
            </a:r>
          </a:p>
          <a:p>
            <a:r>
              <a:rPr lang="en-US" sz="1800" dirty="0"/>
              <a:t>Decision trees used in meteorology since  mid-1960s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43909" y="6567397"/>
            <a:ext cx="4629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McGovern et al 2017, Bull. Amer. Meteor. Soc. 98:10, p. 2073-2090. </a:t>
            </a:r>
          </a:p>
        </p:txBody>
      </p:sp>
      <p:pic>
        <p:nvPicPr>
          <p:cNvPr id="5" name="Picture 4" descr="hail_decision_tre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97" y="1946711"/>
            <a:ext cx="7406037" cy="43720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2515B8-9F33-7E4F-88FE-E3F9A388EDD2}"/>
              </a:ext>
            </a:extLst>
          </p:cNvPr>
          <p:cNvSpPr/>
          <p:nvPr/>
        </p:nvSpPr>
        <p:spPr>
          <a:xfrm>
            <a:off x="2631404" y="3244334"/>
            <a:ext cx="3881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Predicting rain at different time lags</a:t>
            </a:r>
          </a:p>
        </p:txBody>
      </p:sp>
    </p:spTree>
    <p:extLst>
      <p:ext uri="{BB962C8B-B14F-4D97-AF65-F5344CB8AC3E}">
        <p14:creationId xmlns:p14="http://schemas.microsoft.com/office/powerpoint/2010/main" val="10814977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0739"/>
            <a:ext cx="9144000" cy="806423"/>
          </a:xfrm>
        </p:spPr>
        <p:txBody>
          <a:bodyPr/>
          <a:lstStyle/>
          <a:p>
            <a:r>
              <a:rPr lang="en-US" dirty="0"/>
              <a:t>Tutorial Notebook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7162"/>
            <a:ext cx="8229600" cy="4333161"/>
          </a:xfrm>
        </p:spPr>
        <p:txBody>
          <a:bodyPr/>
          <a:lstStyle/>
          <a:p>
            <a:r>
              <a:rPr lang="en-US" dirty="0"/>
              <a:t>Autocorrelation:</a:t>
            </a:r>
          </a:p>
          <a:p>
            <a:pPr lvl="1"/>
            <a:r>
              <a:rPr lang="en-US" dirty="0"/>
              <a:t>A statistical method to find temporal (or spatial) relations in data</a:t>
            </a:r>
          </a:p>
          <a:p>
            <a:pPr lvl="1"/>
            <a:r>
              <a:rPr lang="en-US" dirty="0"/>
              <a:t>When can reject the null hypothesis that the data is statistically similar?</a:t>
            </a:r>
          </a:p>
          <a:p>
            <a:pPr lvl="1"/>
            <a:r>
              <a:rPr lang="en-US" dirty="0"/>
              <a:t>E.g. How many time steps before the data is </a:t>
            </a:r>
            <a:r>
              <a:rPr lang="en-US" dirty="0" err="1"/>
              <a:t>decorrelated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 descr="Iceland_Windspeed_Stationarit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099" y="2754407"/>
            <a:ext cx="6232525" cy="410359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857500" y="2754407"/>
            <a:ext cx="0" cy="15953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486025" y="2921000"/>
            <a:ext cx="0" cy="14287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857500" y="2571750"/>
            <a:ext cx="1317625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~40 lags</a:t>
            </a:r>
          </a:p>
        </p:txBody>
      </p:sp>
    </p:spTree>
    <p:extLst>
      <p:ext uri="{BB962C8B-B14F-4D97-AF65-F5344CB8AC3E}">
        <p14:creationId xmlns:p14="http://schemas.microsoft.com/office/powerpoint/2010/main" val="42600282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eland_Windspeed_Stationarity_zoo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675" y="2754407"/>
            <a:ext cx="6045200" cy="3950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0739"/>
            <a:ext cx="9144000" cy="806423"/>
          </a:xfrm>
        </p:spPr>
        <p:txBody>
          <a:bodyPr/>
          <a:lstStyle/>
          <a:p>
            <a:r>
              <a:rPr lang="en-US" dirty="0"/>
              <a:t>Tutorial Notebook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7162"/>
            <a:ext cx="8229600" cy="4333161"/>
          </a:xfrm>
        </p:spPr>
        <p:txBody>
          <a:bodyPr/>
          <a:lstStyle/>
          <a:p>
            <a:r>
              <a:rPr lang="en-US" dirty="0"/>
              <a:t>Median filter increases </a:t>
            </a:r>
            <a:r>
              <a:rPr lang="en-US" dirty="0" err="1"/>
              <a:t>decorrelation</a:t>
            </a:r>
            <a:r>
              <a:rPr lang="en-US" dirty="0"/>
              <a:t> scale </a:t>
            </a:r>
          </a:p>
          <a:p>
            <a:pPr lvl="1"/>
            <a:r>
              <a:rPr lang="en-US" dirty="0"/>
              <a:t>By averaging neighbor samples</a:t>
            </a:r>
          </a:p>
          <a:p>
            <a:r>
              <a:rPr lang="en-US" dirty="0"/>
              <a:t>Raw series is more random</a:t>
            </a:r>
          </a:p>
          <a:p>
            <a:r>
              <a:rPr lang="en-US" dirty="0"/>
              <a:t>Use raw timeseries</a:t>
            </a:r>
          </a:p>
          <a:p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30625" y="2754407"/>
            <a:ext cx="0" cy="15953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730625" y="2571750"/>
            <a:ext cx="1317625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~3 lags</a:t>
            </a:r>
          </a:p>
        </p:txBody>
      </p:sp>
    </p:spTree>
    <p:extLst>
      <p:ext uri="{BB962C8B-B14F-4D97-AF65-F5344CB8AC3E}">
        <p14:creationId xmlns:p14="http://schemas.microsoft.com/office/powerpoint/2010/main" val="2973258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eland_ARMA_predic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386" y="1762125"/>
            <a:ext cx="6713614" cy="50958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0739"/>
            <a:ext cx="9144000" cy="806423"/>
          </a:xfrm>
        </p:spPr>
        <p:txBody>
          <a:bodyPr/>
          <a:lstStyle/>
          <a:p>
            <a:r>
              <a:rPr lang="en-US" dirty="0"/>
              <a:t>Tutorial Notebook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20414"/>
            <a:ext cx="4667250" cy="4333161"/>
          </a:xfrm>
        </p:spPr>
        <p:txBody>
          <a:bodyPr/>
          <a:lstStyle/>
          <a:p>
            <a:r>
              <a:rPr lang="en-US" dirty="0"/>
              <a:t>ARMA algorithm: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Train on all previous data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Predict one time step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Add next value to training data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4228207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0739"/>
            <a:ext cx="9144000" cy="806423"/>
          </a:xfrm>
        </p:spPr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5664"/>
            <a:ext cx="8229600" cy="4333161"/>
          </a:xfrm>
        </p:spPr>
        <p:txBody>
          <a:bodyPr/>
          <a:lstStyle/>
          <a:p>
            <a:r>
              <a:rPr lang="en-US" dirty="0"/>
              <a:t>How to load and preview data with Pandas</a:t>
            </a:r>
          </a:p>
        </p:txBody>
      </p:sp>
      <p:pic>
        <p:nvPicPr>
          <p:cNvPr id="4" name="Picture 3" descr="HW_snap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48"/>
          <a:stretch/>
        </p:blipFill>
        <p:spPr>
          <a:xfrm>
            <a:off x="889001" y="1403109"/>
            <a:ext cx="8046660" cy="545489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26999" y="2619375"/>
            <a:ext cx="1492251" cy="646331"/>
            <a:chOff x="126999" y="2619375"/>
            <a:chExt cx="1492251" cy="646331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777875" y="2936875"/>
              <a:ext cx="841375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26999" y="2619375"/>
              <a:ext cx="1190625" cy="646331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import packages</a:t>
              </a:r>
            </a:p>
          </p:txBody>
        </p:sp>
      </p:grpSp>
      <p:cxnSp>
        <p:nvCxnSpPr>
          <p:cNvPr id="12" name="Straight Arrow Connector 11"/>
          <p:cNvCxnSpPr/>
          <p:nvPr/>
        </p:nvCxnSpPr>
        <p:spPr>
          <a:xfrm>
            <a:off x="930275" y="4105275"/>
            <a:ext cx="841375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79399" y="3898900"/>
            <a:ext cx="1190625" cy="36933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load data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985838" y="4797425"/>
            <a:ext cx="841375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7625" y="4527550"/>
            <a:ext cx="1525587" cy="92333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find where data is after 2008</a:t>
            </a:r>
          </a:p>
        </p:txBody>
      </p:sp>
    </p:spTree>
    <p:extLst>
      <p:ext uri="{BB962C8B-B14F-4D97-AF65-F5344CB8AC3E}">
        <p14:creationId xmlns:p14="http://schemas.microsoft.com/office/powerpoint/2010/main" val="319264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0739"/>
            <a:ext cx="9144000" cy="806423"/>
          </a:xfrm>
        </p:spPr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5664"/>
            <a:ext cx="8229600" cy="4333161"/>
          </a:xfrm>
        </p:spPr>
        <p:txBody>
          <a:bodyPr/>
          <a:lstStyle/>
          <a:p>
            <a:r>
              <a:rPr lang="en-US" dirty="0"/>
              <a:t>How to load and preview data with Pandas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444750" y="3644900"/>
            <a:ext cx="0" cy="208915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681956" y="5721350"/>
            <a:ext cx="1525587" cy="92333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column of all temperature entries</a:t>
            </a:r>
          </a:p>
        </p:txBody>
      </p:sp>
      <p:pic>
        <p:nvPicPr>
          <p:cNvPr id="16" name="Picture 15" descr="HW_snap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58" b="31018"/>
          <a:stretch/>
        </p:blipFill>
        <p:spPr>
          <a:xfrm>
            <a:off x="47625" y="1533524"/>
            <a:ext cx="9060499" cy="211137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79450" y="4286250"/>
            <a:ext cx="1765300" cy="92333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corresponding recording station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982787" y="3380920"/>
            <a:ext cx="0" cy="90533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857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0739"/>
            <a:ext cx="9144000" cy="806423"/>
          </a:xfrm>
        </p:spPr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5664"/>
            <a:ext cx="8229600" cy="4333161"/>
          </a:xfrm>
        </p:spPr>
        <p:txBody>
          <a:bodyPr/>
          <a:lstStyle/>
          <a:p>
            <a:r>
              <a:rPr lang="en-US" dirty="0"/>
              <a:t>Randomly select a station</a:t>
            </a:r>
          </a:p>
          <a:p>
            <a:r>
              <a:rPr lang="en-US" dirty="0"/>
              <a:t>Check if the station has enough data</a:t>
            </a:r>
          </a:p>
          <a:p>
            <a:pPr lvl="1"/>
            <a:r>
              <a:rPr lang="en-US" dirty="0"/>
              <a:t>May reduce “3650” to lower number, i.e. 1000, but be aware you may have nans in data </a:t>
            </a:r>
            <a:r>
              <a:rPr lang="mr-IN" dirty="0"/>
              <a:t>–</a:t>
            </a:r>
            <a:r>
              <a:rPr lang="en-US" dirty="0"/>
              <a:t> just look at it!</a:t>
            </a:r>
          </a:p>
        </p:txBody>
      </p:sp>
      <p:pic>
        <p:nvPicPr>
          <p:cNvPr id="4" name="Picture 3" descr="HW_snap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87"/>
          <a:stretch/>
        </p:blipFill>
        <p:spPr>
          <a:xfrm>
            <a:off x="-254000" y="2568131"/>
            <a:ext cx="9542620" cy="3956494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6367463" y="2988965"/>
            <a:ext cx="1731963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161213" y="2719090"/>
            <a:ext cx="1525587" cy="92333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select random station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955508" y="4792365"/>
            <a:ext cx="1731963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49258" y="4522490"/>
            <a:ext cx="1525587" cy="92333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find data that matches station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788571" y="5062240"/>
            <a:ext cx="1731963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582321" y="4984155"/>
            <a:ext cx="1525587" cy="92333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remove data related to temperature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79625" y="5907485"/>
            <a:ext cx="1708946" cy="617140"/>
          </a:xfrm>
          <a:prstGeom prst="rect">
            <a:avLst/>
          </a:prstGeom>
          <a:noFill/>
          <a:ln w="5715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60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0739"/>
            <a:ext cx="9144000" cy="806423"/>
          </a:xfrm>
        </p:spPr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5664"/>
            <a:ext cx="8229600" cy="4333161"/>
          </a:xfrm>
        </p:spPr>
        <p:txBody>
          <a:bodyPr/>
          <a:lstStyle/>
          <a:p>
            <a:r>
              <a:rPr lang="en-US" dirty="0"/>
              <a:t>Manually time-delay data</a:t>
            </a:r>
          </a:p>
          <a:p>
            <a:r>
              <a:rPr lang="en-US" dirty="0"/>
              <a:t>Pandas “shift()”</a:t>
            </a:r>
          </a:p>
        </p:txBody>
      </p:sp>
      <p:pic>
        <p:nvPicPr>
          <p:cNvPr id="4" name="Picture 3" descr="HW_snap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87"/>
          <a:stretch/>
        </p:blipFill>
        <p:spPr>
          <a:xfrm>
            <a:off x="0" y="2000251"/>
            <a:ext cx="9144000" cy="4888394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5185571" y="2871490"/>
            <a:ext cx="1731963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979321" y="2793405"/>
            <a:ext cx="2005804" cy="36933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Pandas shift()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179768" y="3801765"/>
            <a:ext cx="3609178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963447" y="3464183"/>
            <a:ext cx="2450304" cy="36933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remove first 3 entries</a:t>
            </a:r>
          </a:p>
        </p:txBody>
      </p:sp>
    </p:spTree>
    <p:extLst>
      <p:ext uri="{BB962C8B-B14F-4D97-AF65-F5344CB8AC3E}">
        <p14:creationId xmlns:p14="http://schemas.microsoft.com/office/powerpoint/2010/main" val="470946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0739"/>
            <a:ext cx="9144000" cy="806423"/>
          </a:xfrm>
        </p:spPr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5664"/>
            <a:ext cx="8229600" cy="4333161"/>
          </a:xfrm>
        </p:spPr>
        <p:txBody>
          <a:bodyPr/>
          <a:lstStyle/>
          <a:p>
            <a:r>
              <a:rPr lang="en-US" dirty="0"/>
              <a:t>(Map is supposed to show red “X” for station)</a:t>
            </a:r>
          </a:p>
        </p:txBody>
      </p:sp>
      <p:pic>
        <p:nvPicPr>
          <p:cNvPr id="4" name="Picture 3" descr="HW_snap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14" b="-7254"/>
          <a:stretch/>
        </p:blipFill>
        <p:spPr>
          <a:xfrm>
            <a:off x="0" y="1698625"/>
            <a:ext cx="9144000" cy="682625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730250" y="4413250"/>
            <a:ext cx="1412875" cy="17621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1447" y="6147058"/>
            <a:ext cx="2450304" cy="36933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 can barely see it!!</a:t>
            </a:r>
          </a:p>
        </p:txBody>
      </p:sp>
    </p:spTree>
    <p:extLst>
      <p:ext uri="{BB962C8B-B14F-4D97-AF65-F5344CB8AC3E}">
        <p14:creationId xmlns:p14="http://schemas.microsoft.com/office/powerpoint/2010/main" val="3302646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0739"/>
            <a:ext cx="9144000" cy="806423"/>
          </a:xfrm>
        </p:spPr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5664"/>
            <a:ext cx="8229600" cy="4333161"/>
          </a:xfrm>
        </p:spPr>
        <p:txBody>
          <a:bodyPr/>
          <a:lstStyle/>
          <a:p>
            <a:r>
              <a:rPr lang="en-US" dirty="0"/>
              <a:t>Snapshots from “</a:t>
            </a:r>
            <a:r>
              <a:rPr lang="en-US" dirty="0" err="1"/>
              <a:t>timeseries_prediction_Temp.ipynb</a:t>
            </a:r>
            <a:r>
              <a:rPr lang="en-US" dirty="0"/>
              <a:t>”</a:t>
            </a:r>
          </a:p>
        </p:txBody>
      </p:sp>
      <p:pic>
        <p:nvPicPr>
          <p:cNvPr id="4" name="Picture 3" descr="HW_snap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" b="75231"/>
          <a:stretch/>
        </p:blipFill>
        <p:spPr>
          <a:xfrm>
            <a:off x="0" y="2174875"/>
            <a:ext cx="9144000" cy="296862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3810001" y="2714626"/>
            <a:ext cx="2031999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842000" y="2529960"/>
            <a:ext cx="2450304" cy="64633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training label = temperature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6000750" y="4238625"/>
            <a:ext cx="946151" cy="7663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946900" y="4820334"/>
            <a:ext cx="2085975" cy="92333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split data into train/test with the help of </a:t>
            </a:r>
            <a:r>
              <a:rPr lang="en-US" dirty="0" err="1"/>
              <a:t>Sklearn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3733801" y="4700290"/>
            <a:ext cx="946151" cy="7663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79951" y="5281999"/>
            <a:ext cx="2085975" cy="64633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scaling features improves learning</a:t>
            </a:r>
          </a:p>
        </p:txBody>
      </p:sp>
    </p:spTree>
    <p:extLst>
      <p:ext uri="{BB962C8B-B14F-4D97-AF65-F5344CB8AC3E}">
        <p14:creationId xmlns:p14="http://schemas.microsoft.com/office/powerpoint/2010/main" val="470946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0739"/>
            <a:ext cx="9144000" cy="806423"/>
          </a:xfrm>
        </p:spPr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5664"/>
            <a:ext cx="8229600" cy="4333161"/>
          </a:xfrm>
        </p:spPr>
        <p:txBody>
          <a:bodyPr/>
          <a:lstStyle/>
          <a:p>
            <a:r>
              <a:rPr lang="en-US" dirty="0"/>
              <a:t>Random forest model in a couple lines</a:t>
            </a:r>
          </a:p>
          <a:p>
            <a:r>
              <a:rPr lang="en-US" dirty="0"/>
              <a:t>You may want to write a “</a:t>
            </a:r>
            <a:r>
              <a:rPr lang="en-US" dirty="0" err="1"/>
              <a:t>plot.py</a:t>
            </a:r>
            <a:r>
              <a:rPr lang="en-US" dirty="0"/>
              <a:t>” function</a:t>
            </a:r>
          </a:p>
        </p:txBody>
      </p:sp>
      <p:pic>
        <p:nvPicPr>
          <p:cNvPr id="4" name="Picture 3" descr="HW_snap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" t="23611" b="41682"/>
          <a:stretch/>
        </p:blipFill>
        <p:spPr>
          <a:xfrm>
            <a:off x="-218171" y="1889125"/>
            <a:ext cx="9362171" cy="4258875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6" idx="1"/>
          </p:cNvCxnSpPr>
          <p:nvPr/>
        </p:nvCxnSpPr>
        <p:spPr>
          <a:xfrm flipH="1" flipV="1">
            <a:off x="4248154" y="2968625"/>
            <a:ext cx="1857372" cy="47428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105526" y="3119747"/>
            <a:ext cx="2746375" cy="64633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Define, train, and predict with random forest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4968876" y="3984625"/>
            <a:ext cx="1587499" cy="41275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556375" y="4238625"/>
            <a:ext cx="2476500" cy="64633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plotting true and predicted temperature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4826000" y="5064126"/>
            <a:ext cx="1939926" cy="28469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765926" y="5281999"/>
            <a:ext cx="2085975" cy="64633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look at feature </a:t>
            </a:r>
            <a:r>
              <a:rPr lang="en-US" dirty="0" err="1"/>
              <a:t>importances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809625" y="2444750"/>
            <a:ext cx="7556500" cy="52387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876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0739"/>
            <a:ext cx="9144000" cy="806423"/>
          </a:xfrm>
        </p:spPr>
        <p:txBody>
          <a:bodyPr/>
          <a:lstStyle/>
          <a:p>
            <a:r>
              <a:rPr lang="en-US" dirty="0"/>
              <a:t>Background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865" y="937372"/>
            <a:ext cx="8229600" cy="433316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McGovern et al 2017 BAM </a:t>
            </a:r>
            <a:r>
              <a:rPr lang="mr-IN" dirty="0"/>
              <a:t>–</a:t>
            </a:r>
            <a:r>
              <a:rPr lang="en-US" dirty="0"/>
              <a:t> </a:t>
            </a:r>
          </a:p>
          <a:p>
            <a:r>
              <a:rPr lang="en-US" dirty="0"/>
              <a:t>Green contours = hail occurred (truth)</a:t>
            </a:r>
          </a:p>
          <a:p>
            <a:r>
              <a:rPr lang="en-US" dirty="0"/>
              <a:t>Physics based method: Convection-allowing model (CAM) </a:t>
            </a:r>
          </a:p>
          <a:p>
            <a:pPr lvl="1"/>
            <a:r>
              <a:rPr lang="en-US" dirty="0"/>
              <a:t>Doesn’t directly predict hail</a:t>
            </a:r>
          </a:p>
          <a:p>
            <a:r>
              <a:rPr lang="en-US" dirty="0"/>
              <a:t>Random forest predicts hail size (</a:t>
            </a:r>
            <a:r>
              <a:rPr lang="en-US" dirty="0" err="1"/>
              <a:t>Γ</a:t>
            </a:r>
            <a:r>
              <a:rPr lang="en-US" dirty="0"/>
              <a:t>) distribution based on weather</a:t>
            </a:r>
          </a:p>
          <a:p>
            <a:r>
              <a:rPr lang="en-US" dirty="0"/>
              <a:t>HAILCAST = diagnostic measure based on CAMs</a:t>
            </a:r>
          </a:p>
          <a:p>
            <a:r>
              <a:rPr lang="en-US" dirty="0"/>
              <a:t>Updraft Helicity = surrogate variable from CAM</a:t>
            </a:r>
          </a:p>
        </p:txBody>
      </p:sp>
      <p:pic>
        <p:nvPicPr>
          <p:cNvPr id="4" name="Picture 3" descr="bams-d-16-0123.1-f5.gi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90" t="59080" r="1290"/>
          <a:stretch/>
        </p:blipFill>
        <p:spPr>
          <a:xfrm>
            <a:off x="103653" y="3103952"/>
            <a:ext cx="8936694" cy="30790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43909" y="6567397"/>
            <a:ext cx="4629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McGovern et al 2017, Bull. Amer. Meteor. Soc. 98:10, p. 2073-2090. </a:t>
            </a:r>
          </a:p>
        </p:txBody>
      </p:sp>
    </p:spTree>
    <p:extLst>
      <p:ext uri="{BB962C8B-B14F-4D97-AF65-F5344CB8AC3E}">
        <p14:creationId xmlns:p14="http://schemas.microsoft.com/office/powerpoint/2010/main" val="16558479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0739"/>
            <a:ext cx="9144000" cy="806423"/>
          </a:xfrm>
        </p:spPr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0951"/>
            <a:ext cx="8229600" cy="4333161"/>
          </a:xfrm>
        </p:spPr>
        <p:txBody>
          <a:bodyPr/>
          <a:lstStyle/>
          <a:p>
            <a:r>
              <a:rPr lang="en-US" dirty="0"/>
              <a:t>Congratulations!</a:t>
            </a:r>
          </a:p>
          <a:p>
            <a:r>
              <a:rPr lang="en-US" dirty="0"/>
              <a:t>We showed that tomorrow’s temperature is usually similar to today’s (at this Canada station)</a:t>
            </a:r>
          </a:p>
        </p:txBody>
      </p:sp>
      <p:pic>
        <p:nvPicPr>
          <p:cNvPr id="4" name="Picture 3" descr="HW_snap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9" t="62940" r="10025" b="6529"/>
          <a:stretch/>
        </p:blipFill>
        <p:spPr>
          <a:xfrm>
            <a:off x="158749" y="2254250"/>
            <a:ext cx="8731251" cy="43180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5540376" y="5254112"/>
            <a:ext cx="523874" cy="8577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064249" y="5032375"/>
            <a:ext cx="2270125" cy="6463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unsurprising result:</a:t>
            </a:r>
          </a:p>
          <a:p>
            <a:r>
              <a:rPr lang="en-US" dirty="0"/>
              <a:t>validates intuition</a:t>
            </a:r>
          </a:p>
        </p:txBody>
      </p:sp>
    </p:spTree>
    <p:extLst>
      <p:ext uri="{BB962C8B-B14F-4D97-AF65-F5344CB8AC3E}">
        <p14:creationId xmlns:p14="http://schemas.microsoft.com/office/powerpoint/2010/main" val="22087945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0739"/>
            <a:ext cx="9144000" cy="806423"/>
          </a:xfrm>
        </p:spPr>
        <p:txBody>
          <a:bodyPr/>
          <a:lstStyle/>
          <a:p>
            <a:r>
              <a:rPr lang="en-US" dirty="0"/>
              <a:t>Extras	</a:t>
            </a:r>
          </a:p>
        </p:txBody>
      </p:sp>
    </p:spTree>
    <p:extLst>
      <p:ext uri="{BB962C8B-B14F-4D97-AF65-F5344CB8AC3E}">
        <p14:creationId xmlns:p14="http://schemas.microsoft.com/office/powerpoint/2010/main" val="33537651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0739"/>
            <a:ext cx="9144000" cy="806423"/>
          </a:xfrm>
        </p:spPr>
        <p:txBody>
          <a:bodyPr/>
          <a:lstStyle/>
          <a:p>
            <a:r>
              <a:rPr lang="en-US" dirty="0"/>
              <a:t>Other pubs on ML for weather/climate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865" y="1620534"/>
            <a:ext cx="8229600" cy="4333161"/>
          </a:xfrm>
        </p:spPr>
        <p:txBody>
          <a:bodyPr/>
          <a:lstStyle/>
          <a:p>
            <a:r>
              <a:rPr lang="en-US" dirty="0"/>
              <a:t>Weather (short-term)</a:t>
            </a:r>
          </a:p>
          <a:p>
            <a:pPr lvl="1"/>
            <a:r>
              <a:rPr lang="en-US" dirty="0"/>
              <a:t>Precipitation prediction with Convolutional LSTM - Shi et al </a:t>
            </a:r>
            <a:r>
              <a:rPr lang="en-US" sz="1200" dirty="0"/>
              <a:t> NIPS 2015</a:t>
            </a:r>
          </a:p>
          <a:p>
            <a:pPr lvl="1"/>
            <a:r>
              <a:rPr lang="en-US" dirty="0"/>
              <a:t>Short-term wind forecast using ANN v ARIMA </a:t>
            </a:r>
            <a:r>
              <a:rPr lang="mr-IN" dirty="0"/>
              <a:t>–</a:t>
            </a:r>
            <a:r>
              <a:rPr lang="en-US" dirty="0"/>
              <a:t> Chen et al 2011 </a:t>
            </a:r>
            <a:r>
              <a:rPr lang="en-US" sz="1200" dirty="0"/>
              <a:t>Asia-Pacific Power and Energy Engineering Conf.</a:t>
            </a:r>
          </a:p>
          <a:p>
            <a:pPr lvl="1"/>
            <a:r>
              <a:rPr lang="en-US" dirty="0"/>
              <a:t>Hail and precipitation prediction</a:t>
            </a:r>
            <a:r>
              <a:rPr lang="mr-IN" dirty="0"/>
              <a:t>–</a:t>
            </a:r>
            <a:r>
              <a:rPr lang="en-US" dirty="0"/>
              <a:t> McGovern et al 2017 </a:t>
            </a:r>
            <a:r>
              <a:rPr lang="en-US" sz="1200" dirty="0"/>
              <a:t>BAMS</a:t>
            </a:r>
          </a:p>
          <a:p>
            <a:pPr marL="457200" lvl="1" indent="0">
              <a:buNone/>
            </a:pPr>
            <a:r>
              <a:rPr lang="mr-IN" sz="1200" dirty="0"/>
              <a:t>…</a:t>
            </a:r>
            <a:r>
              <a:rPr lang="en-US" sz="1200" dirty="0"/>
              <a:t>..</a:t>
            </a:r>
          </a:p>
          <a:p>
            <a:pPr marL="457200" lvl="1" indent="0">
              <a:buNone/>
            </a:pPr>
            <a:endParaRPr lang="en-US" sz="1200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Climate cycles (mid-term)</a:t>
            </a:r>
          </a:p>
          <a:p>
            <a:pPr lvl="1"/>
            <a:r>
              <a:rPr lang="en-US" dirty="0"/>
              <a:t>El Nino, SRNN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Liess</a:t>
            </a:r>
            <a:r>
              <a:rPr lang="en-US" dirty="0"/>
              <a:t> et al 2014 </a:t>
            </a:r>
            <a:r>
              <a:rPr lang="en-US" sz="1200" dirty="0"/>
              <a:t>Journal of Climate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37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0739"/>
            <a:ext cx="9144000" cy="806423"/>
          </a:xfrm>
        </p:spPr>
        <p:txBody>
          <a:bodyPr/>
          <a:lstStyle/>
          <a:p>
            <a:r>
              <a:rPr lang="en-US" dirty="0"/>
              <a:t>Decision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850" y="937162"/>
            <a:ext cx="8791150" cy="5452360"/>
          </a:xfrm>
        </p:spPr>
        <p:txBody>
          <a:bodyPr>
            <a:normAutofit/>
          </a:bodyPr>
          <a:lstStyle/>
          <a:p>
            <a:r>
              <a:rPr lang="en-US" sz="1800" dirty="0"/>
              <a:t>Algorithm made up of conditional control statements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541" y="1446166"/>
            <a:ext cx="6362700" cy="498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14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0739"/>
            <a:ext cx="9144000" cy="806423"/>
          </a:xfrm>
        </p:spPr>
        <p:txBody>
          <a:bodyPr/>
          <a:lstStyle/>
          <a:p>
            <a:r>
              <a:rPr lang="en-US" dirty="0"/>
              <a:t>Decision Trees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864" y="937372"/>
            <a:ext cx="8504119" cy="43331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McGovern et al 2017 BAM </a:t>
            </a:r>
            <a:r>
              <a:rPr lang="mr-IN" sz="1800" dirty="0"/>
              <a:t>–</a:t>
            </a:r>
            <a:r>
              <a:rPr lang="en-US" sz="1800" dirty="0"/>
              <a:t> </a:t>
            </a:r>
          </a:p>
          <a:p>
            <a:r>
              <a:rPr lang="en-US" sz="1800" dirty="0"/>
              <a:t>Decision trees used in meteorology since  mid-1960s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43909" y="6567397"/>
            <a:ext cx="4629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McGovern et al 2017, Bull. Amer. Meteor. Soc. 98:10, p. 2073-2090. </a:t>
            </a:r>
          </a:p>
        </p:txBody>
      </p:sp>
      <p:pic>
        <p:nvPicPr>
          <p:cNvPr id="5" name="Picture 4" descr="hail_decision_tre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97" y="1946711"/>
            <a:ext cx="7406037" cy="437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74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67322FA-FE82-414F-8E9F-566AFB3C31DF}"/>
              </a:ext>
            </a:extLst>
          </p:cNvPr>
          <p:cNvGrpSpPr/>
          <p:nvPr/>
        </p:nvGrpSpPr>
        <p:grpSpPr>
          <a:xfrm>
            <a:off x="2503652" y="2366128"/>
            <a:ext cx="4939394" cy="4422070"/>
            <a:chOff x="1923068" y="1830880"/>
            <a:chExt cx="5342571" cy="478302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13027" t="54818" r="52911"/>
            <a:stretch/>
          </p:blipFill>
          <p:spPr>
            <a:xfrm>
              <a:off x="1923068" y="1830880"/>
              <a:ext cx="5342571" cy="4783021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AC9D95C-9485-2445-88B9-DB38BA8A2AD1}"/>
                </a:ext>
              </a:extLst>
            </p:cNvPr>
            <p:cNvGrpSpPr/>
            <p:nvPr/>
          </p:nvGrpSpPr>
          <p:grpSpPr>
            <a:xfrm>
              <a:off x="2288958" y="2411499"/>
              <a:ext cx="4510083" cy="3784953"/>
              <a:chOff x="2288958" y="2411499"/>
              <a:chExt cx="4510083" cy="3784953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1388DA4D-B64F-2D42-99AE-8DDF764348B8}"/>
                  </a:ext>
                </a:extLst>
              </p:cNvPr>
              <p:cNvSpPr/>
              <p:nvPr/>
            </p:nvSpPr>
            <p:spPr>
              <a:xfrm>
                <a:off x="3161341" y="2416169"/>
                <a:ext cx="121275" cy="12127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52D8972-5E7B-0B43-A5DC-2A182937834D}"/>
                  </a:ext>
                </a:extLst>
              </p:cNvPr>
              <p:cNvSpPr/>
              <p:nvPr/>
            </p:nvSpPr>
            <p:spPr>
              <a:xfrm>
                <a:off x="3547039" y="2411499"/>
                <a:ext cx="121275" cy="12127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5FD80C0-FECE-7248-BB23-30064F7FACA9}"/>
                  </a:ext>
                </a:extLst>
              </p:cNvPr>
              <p:cNvSpPr/>
              <p:nvPr/>
            </p:nvSpPr>
            <p:spPr>
              <a:xfrm>
                <a:off x="4726837" y="2424142"/>
                <a:ext cx="121275" cy="121275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44B702E-5D5D-F247-AA15-736FD2949365}"/>
                  </a:ext>
                </a:extLst>
              </p:cNvPr>
              <p:cNvSpPr/>
              <p:nvPr/>
            </p:nvSpPr>
            <p:spPr>
              <a:xfrm>
                <a:off x="4341139" y="2411500"/>
                <a:ext cx="121275" cy="12127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1340E604-6713-D54F-A1C4-66D05905E2D2}"/>
                  </a:ext>
                </a:extLst>
              </p:cNvPr>
              <p:cNvSpPr/>
              <p:nvPr/>
            </p:nvSpPr>
            <p:spPr>
              <a:xfrm>
                <a:off x="5082668" y="2424142"/>
                <a:ext cx="121275" cy="1212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39FA3CB-D61C-F247-98C0-B74284DC556F}"/>
                  </a:ext>
                </a:extLst>
              </p:cNvPr>
              <p:cNvSpPr/>
              <p:nvPr/>
            </p:nvSpPr>
            <p:spPr>
              <a:xfrm>
                <a:off x="2578450" y="3633798"/>
                <a:ext cx="121275" cy="12127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DE611AB-1B67-D64A-BC1F-E51499EBC739}"/>
                  </a:ext>
                </a:extLst>
              </p:cNvPr>
              <p:cNvSpPr/>
              <p:nvPr/>
            </p:nvSpPr>
            <p:spPr>
              <a:xfrm>
                <a:off x="3050155" y="3630493"/>
                <a:ext cx="121275" cy="1212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DD751AE-EB2C-C04A-9C4A-5BBAB4799EC1}"/>
                  </a:ext>
                </a:extLst>
              </p:cNvPr>
              <p:cNvSpPr/>
              <p:nvPr/>
            </p:nvSpPr>
            <p:spPr>
              <a:xfrm>
                <a:off x="5165728" y="3630493"/>
                <a:ext cx="121275" cy="12127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28E07A0-9F8C-E048-93AF-F745E1486A34}"/>
                  </a:ext>
                </a:extLst>
              </p:cNvPr>
              <p:cNvSpPr/>
              <p:nvPr/>
            </p:nvSpPr>
            <p:spPr>
              <a:xfrm>
                <a:off x="5471020" y="3633798"/>
                <a:ext cx="121275" cy="12127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D90E260-A6B6-9544-A716-7FD9C98EBCE2}"/>
                  </a:ext>
                </a:extLst>
              </p:cNvPr>
              <p:cNvSpPr/>
              <p:nvPr/>
            </p:nvSpPr>
            <p:spPr>
              <a:xfrm>
                <a:off x="5839055" y="3633798"/>
                <a:ext cx="121275" cy="121275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F9FCF6D-1BE4-7B4F-B261-38D142D4D915}"/>
                  </a:ext>
                </a:extLst>
              </p:cNvPr>
              <p:cNvSpPr/>
              <p:nvPr/>
            </p:nvSpPr>
            <p:spPr>
              <a:xfrm>
                <a:off x="4482505" y="4860854"/>
                <a:ext cx="121275" cy="12127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4F8C253-46A2-2243-A0CD-186D6469D5D7}"/>
                  </a:ext>
                </a:extLst>
              </p:cNvPr>
              <p:cNvSpPr/>
              <p:nvPr/>
            </p:nvSpPr>
            <p:spPr>
              <a:xfrm>
                <a:off x="3372238" y="4876403"/>
                <a:ext cx="121275" cy="1212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A1C1402-8C2A-8448-8515-C0DD6447FDE3}"/>
                  </a:ext>
                </a:extLst>
              </p:cNvPr>
              <p:cNvSpPr/>
              <p:nvPr/>
            </p:nvSpPr>
            <p:spPr>
              <a:xfrm>
                <a:off x="2288958" y="4857549"/>
                <a:ext cx="121275" cy="12127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04351E8-EA84-FE49-94A6-04CBE86F650F}"/>
                  </a:ext>
                </a:extLst>
              </p:cNvPr>
              <p:cNvSpPr/>
              <p:nvPr/>
            </p:nvSpPr>
            <p:spPr>
              <a:xfrm>
                <a:off x="5896799" y="4857548"/>
                <a:ext cx="121275" cy="121275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A851F43-8151-0E48-95B4-30115A6242AA}"/>
                  </a:ext>
                </a:extLst>
              </p:cNvPr>
              <p:cNvSpPr/>
              <p:nvPr/>
            </p:nvSpPr>
            <p:spPr>
              <a:xfrm>
                <a:off x="6383964" y="4857548"/>
                <a:ext cx="121275" cy="12127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8AEF42A8-7F81-4441-ABBA-38456BE63822}"/>
                  </a:ext>
                </a:extLst>
              </p:cNvPr>
              <p:cNvSpPr/>
              <p:nvPr/>
            </p:nvSpPr>
            <p:spPr>
              <a:xfrm>
                <a:off x="6677766" y="6075177"/>
                <a:ext cx="121275" cy="12127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40941D0-7FD7-AE45-A340-42BE0C639553}"/>
                  </a:ext>
                </a:extLst>
              </p:cNvPr>
              <p:cNvSpPr/>
              <p:nvPr/>
            </p:nvSpPr>
            <p:spPr>
              <a:xfrm>
                <a:off x="5592295" y="6075177"/>
                <a:ext cx="121275" cy="121275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29938" y="937162"/>
                <a:ext cx="8094395" cy="5452360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Divide data into distinct, non-overlapping regions R</a:t>
                </a:r>
                <a:r>
                  <a:rPr lang="en-US" sz="1800" baseline="-25000" dirty="0"/>
                  <a:t>1</a:t>
                </a:r>
                <a:r>
                  <a:rPr lang="en-US" sz="1800" dirty="0"/>
                  <a:t>,</a:t>
                </a:r>
                <a:r>
                  <a:rPr lang="mr-IN" sz="1800" dirty="0"/>
                  <a:t>…</a:t>
                </a:r>
                <a:r>
                  <a:rPr lang="en-US" sz="1800" dirty="0"/>
                  <a:t>, R</a:t>
                </a:r>
                <a:r>
                  <a:rPr lang="en-US" sz="1800" baseline="-25000" dirty="0"/>
                  <a:t>J</a:t>
                </a:r>
              </a:p>
              <a:p>
                <a:r>
                  <a:rPr lang="en-US" sz="1800" dirty="0"/>
                  <a:t>Below </a:t>
                </a:r>
                <a:r>
                  <a:rPr lang="en-US" sz="1800" i="1" dirty="0" err="1"/>
                  <a:t>y</a:t>
                </a:r>
                <a:r>
                  <a:rPr lang="en-US" sz="1800" i="1" baseline="-25000" dirty="0" err="1"/>
                  <a:t>i</a:t>
                </a:r>
                <a:r>
                  <a:rPr lang="en-US" sz="1800" dirty="0"/>
                  <a:t> = color = continuous target (&lt;blue = 1 and &gt;red = 0). </a:t>
                </a:r>
              </a:p>
              <a:p>
                <a:r>
                  <a:rPr lang="en-US" sz="1800" i="1" dirty="0"/>
                  <a:t>x</a:t>
                </a:r>
                <a:r>
                  <a:rPr lang="en-US" sz="1800" i="1" baseline="-25000" dirty="0"/>
                  <a:t>i</a:t>
                </a:r>
                <a:r>
                  <a:rPr lang="en-US" sz="1800" dirty="0"/>
                  <a:t> , </a:t>
                </a:r>
                <a:r>
                  <a:rPr lang="en-US" sz="1800" i="1" dirty="0" err="1"/>
                  <a:t>i</a:t>
                </a:r>
                <a:r>
                  <a:rPr lang="en-US" sz="1800" dirty="0"/>
                  <a:t> = 1,..,5 samples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/>
                  <a:t>, with </a:t>
                </a:r>
                <a:r>
                  <a:rPr lang="en-US" sz="1800" i="1" dirty="0"/>
                  <a:t>P</a:t>
                </a:r>
                <a:r>
                  <a:rPr lang="en-US" sz="1800" dirty="0"/>
                  <a:t> = 2 features.</a:t>
                </a:r>
              </a:p>
              <a:p>
                <a:r>
                  <a:rPr lang="en-US" sz="1800" i="1" dirty="0"/>
                  <a:t>j</a:t>
                </a:r>
                <a:r>
                  <a:rPr lang="en-US" sz="1800" dirty="0"/>
                  <a:t> = 1,..,5 (5 regions).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9938" y="937162"/>
                <a:ext cx="8094395" cy="5452360"/>
              </a:xfrm>
              <a:blipFill>
                <a:blip r:embed="rId4"/>
                <a:stretch>
                  <a:fillRect l="-313" t="-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/>
          <p:cNvSpPr txBox="1">
            <a:spLocks/>
          </p:cNvSpPr>
          <p:nvPr/>
        </p:nvSpPr>
        <p:spPr>
          <a:xfrm>
            <a:off x="3648591" y="2028119"/>
            <a:ext cx="2102151" cy="769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5019277" y="213692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855286" y="2028119"/>
            <a:ext cx="2102151" cy="769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aseline="-25000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292CF3E-1243-6C4A-869F-F5B8531B3DB6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/>
              <a:t>Regression Tree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5737FD-0303-2B49-9D38-D786126A59F2}"/>
              </a:ext>
            </a:extLst>
          </p:cNvPr>
          <p:cNvSpPr txBox="1"/>
          <p:nvPr/>
        </p:nvSpPr>
        <p:spPr>
          <a:xfrm>
            <a:off x="69424" y="6451784"/>
            <a:ext cx="35883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Hastie et al 2017,</a:t>
            </a:r>
            <a:r>
              <a:rPr lang="en-US" i="1" dirty="0"/>
              <a:t>  </a:t>
            </a:r>
            <a:r>
              <a:rPr lang="en-US" dirty="0"/>
              <a:t>Chap. 9 p 307</a:t>
            </a:r>
            <a:r>
              <a:rPr lang="en-US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4342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A82F9C7E-12A6-D14E-A121-C94553CEEA3A}"/>
              </a:ext>
            </a:extLst>
          </p:cNvPr>
          <p:cNvGrpSpPr/>
          <p:nvPr/>
        </p:nvGrpSpPr>
        <p:grpSpPr>
          <a:xfrm>
            <a:off x="2320378" y="2616269"/>
            <a:ext cx="4999804" cy="4204847"/>
            <a:chOff x="1750474" y="2391785"/>
            <a:chExt cx="5240344" cy="440714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56003" r="7078" b="53998"/>
            <a:stretch/>
          </p:blipFill>
          <p:spPr>
            <a:xfrm>
              <a:off x="1750474" y="2391785"/>
              <a:ext cx="5240344" cy="4407142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6243F48-7490-A246-82F8-67E2997A378C}"/>
                </a:ext>
              </a:extLst>
            </p:cNvPr>
            <p:cNvSpPr/>
            <p:nvPr/>
          </p:nvSpPr>
          <p:spPr>
            <a:xfrm>
              <a:off x="3624542" y="4810577"/>
              <a:ext cx="121275" cy="1212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7899331-E1F3-2E4D-964F-663A792821AB}"/>
                </a:ext>
              </a:extLst>
            </p:cNvPr>
            <p:cNvSpPr/>
            <p:nvPr/>
          </p:nvSpPr>
          <p:spPr>
            <a:xfrm>
              <a:off x="5732814" y="2760979"/>
              <a:ext cx="121275" cy="1212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3942E54-3E79-E648-B6E5-640A957D2CD7}"/>
                </a:ext>
              </a:extLst>
            </p:cNvPr>
            <p:cNvSpPr/>
            <p:nvPr/>
          </p:nvSpPr>
          <p:spPr>
            <a:xfrm>
              <a:off x="5690104" y="3975746"/>
              <a:ext cx="121275" cy="121275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62D0550-3A0D-E645-9F94-282E41615929}"/>
                </a:ext>
              </a:extLst>
            </p:cNvPr>
            <p:cNvSpPr/>
            <p:nvPr/>
          </p:nvSpPr>
          <p:spPr>
            <a:xfrm>
              <a:off x="4845723" y="3779790"/>
              <a:ext cx="121275" cy="1212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6419177-5BA7-BF4F-99A1-3A29042B2EB5}"/>
                </a:ext>
              </a:extLst>
            </p:cNvPr>
            <p:cNvSpPr/>
            <p:nvPr/>
          </p:nvSpPr>
          <p:spPr>
            <a:xfrm>
              <a:off x="3584224" y="3975746"/>
              <a:ext cx="121275" cy="12127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0739"/>
            <a:ext cx="9144000" cy="806423"/>
          </a:xfrm>
        </p:spPr>
        <p:txBody>
          <a:bodyPr/>
          <a:lstStyle/>
          <a:p>
            <a:r>
              <a:rPr lang="en-US" dirty="0"/>
              <a:t>Tree-building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4780" y="838986"/>
                <a:ext cx="8009554" cy="5579015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Or, consecutively partition a region into non-overlapping rectangles</a:t>
                </a:r>
              </a:p>
              <a:p>
                <a:r>
                  <a:rPr lang="en-US" sz="1800" i="1" dirty="0" err="1"/>
                  <a:t>y</a:t>
                </a:r>
                <a:r>
                  <a:rPr lang="en-US" sz="1800" i="1" baseline="-25000" dirty="0" err="1"/>
                  <a:t>i</a:t>
                </a:r>
                <a:r>
                  <a:rPr lang="en-US" sz="1800" dirty="0"/>
                  <a:t> = color = continuous target (&lt;blue = 1 and &gt;red = 0). </a:t>
                </a:r>
              </a:p>
              <a:p>
                <a:r>
                  <a:rPr lang="en-US" sz="1800" i="1" dirty="0"/>
                  <a:t>x</a:t>
                </a:r>
                <a:r>
                  <a:rPr lang="en-US" sz="1800" i="1" baseline="-25000" dirty="0"/>
                  <a:t>i</a:t>
                </a:r>
                <a:r>
                  <a:rPr lang="en-US" sz="1800" dirty="0"/>
                  <a:t> , </a:t>
                </a:r>
                <a:r>
                  <a:rPr lang="en-US" sz="1800" i="1" dirty="0" err="1"/>
                  <a:t>i</a:t>
                </a:r>
                <a:r>
                  <a:rPr lang="en-US" sz="1800" dirty="0"/>
                  <a:t> = 1,..,5 samples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/>
                  <a:t>, with </a:t>
                </a:r>
                <a:r>
                  <a:rPr lang="en-US" sz="1800" i="1" dirty="0"/>
                  <a:t>P</a:t>
                </a:r>
                <a:r>
                  <a:rPr lang="en-US" sz="1800" dirty="0"/>
                  <a:t> = 2 features.</a:t>
                </a:r>
              </a:p>
              <a:p>
                <a:r>
                  <a:rPr lang="en-US" sz="1800" i="1" dirty="0"/>
                  <a:t>j</a:t>
                </a:r>
                <a:r>
                  <a:rPr lang="en-US" sz="1800" dirty="0"/>
                  <a:t> = 1,..,5 (5 regions).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780" y="838986"/>
                <a:ext cx="8009554" cy="5579015"/>
              </a:xfrm>
              <a:blipFill>
                <a:blip r:embed="rId4"/>
                <a:stretch>
                  <a:fillRect l="-475" t="-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/>
          <p:cNvSpPr txBox="1">
            <a:spLocks/>
          </p:cNvSpPr>
          <p:nvPr/>
        </p:nvSpPr>
        <p:spPr>
          <a:xfrm>
            <a:off x="3648591" y="2028119"/>
            <a:ext cx="2102151" cy="769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5019277" y="213692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855286" y="2028119"/>
            <a:ext cx="2102151" cy="769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aseline="-25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D6ED85-0F35-DA42-949C-829B7D28E235}"/>
              </a:ext>
            </a:extLst>
          </p:cNvPr>
          <p:cNvSpPr txBox="1"/>
          <p:nvPr/>
        </p:nvSpPr>
        <p:spPr>
          <a:xfrm>
            <a:off x="69424" y="6451784"/>
            <a:ext cx="35883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Hastie et al 2017,</a:t>
            </a:r>
            <a:r>
              <a:rPr lang="en-US" i="1" dirty="0"/>
              <a:t>  </a:t>
            </a:r>
            <a:r>
              <a:rPr lang="en-US" dirty="0"/>
              <a:t>Chap. 9 p 307</a:t>
            </a:r>
            <a:r>
              <a:rPr lang="en-US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4535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9D46DC40-7C23-B64C-BA78-D0D0D1B574F0}"/>
              </a:ext>
            </a:extLst>
          </p:cNvPr>
          <p:cNvGrpSpPr/>
          <p:nvPr/>
        </p:nvGrpSpPr>
        <p:grpSpPr>
          <a:xfrm>
            <a:off x="3624571" y="1252015"/>
            <a:ext cx="5558535" cy="4353969"/>
            <a:chOff x="4162415" y="802104"/>
            <a:chExt cx="4829185" cy="371528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E9DACD6-487C-3E4E-869A-69A955572D3E}"/>
                </a:ext>
              </a:extLst>
            </p:cNvPr>
            <p:cNvGrpSpPr/>
            <p:nvPr/>
          </p:nvGrpSpPr>
          <p:grpSpPr>
            <a:xfrm>
              <a:off x="4162415" y="802104"/>
              <a:ext cx="4829185" cy="3715283"/>
              <a:chOff x="4162415" y="802104"/>
              <a:chExt cx="4829185" cy="371528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B0D20028-AF48-2044-BB70-EDFD492E0AAC}"/>
                  </a:ext>
                </a:extLst>
              </p:cNvPr>
              <p:cNvGrpSpPr/>
              <p:nvPr/>
            </p:nvGrpSpPr>
            <p:grpSpPr>
              <a:xfrm>
                <a:off x="4162415" y="802104"/>
                <a:ext cx="4829185" cy="3715283"/>
                <a:chOff x="3883843" y="1458566"/>
                <a:chExt cx="4829185" cy="3715283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23E9B119-4A6C-C94A-9E71-2E13D2EF3E24}"/>
                    </a:ext>
                  </a:extLst>
                </p:cNvPr>
                <p:cNvGrpSpPr/>
                <p:nvPr/>
              </p:nvGrpSpPr>
              <p:grpSpPr>
                <a:xfrm>
                  <a:off x="3883843" y="1458566"/>
                  <a:ext cx="4802957" cy="3715283"/>
                  <a:chOff x="3883843" y="1458566"/>
                  <a:chExt cx="4802957" cy="3715283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A8380741-4537-AC4F-B908-CA9DEE723860}"/>
                      </a:ext>
                    </a:extLst>
                  </p:cNvPr>
                  <p:cNvGrpSpPr/>
                  <p:nvPr/>
                </p:nvGrpSpPr>
                <p:grpSpPr>
                  <a:xfrm>
                    <a:off x="3883843" y="1458566"/>
                    <a:ext cx="4802957" cy="3715283"/>
                    <a:chOff x="3883843" y="1458566"/>
                    <a:chExt cx="4802957" cy="3715283"/>
                  </a:xfrm>
                </p:grpSpPr>
                <p:grpSp>
                  <p:nvGrpSpPr>
                    <p:cNvPr id="14" name="Group 13">
                      <a:extLst>
                        <a:ext uri="{FF2B5EF4-FFF2-40B4-BE49-F238E27FC236}">
                          <a16:creationId xmlns:a16="http://schemas.microsoft.com/office/drawing/2014/main" id="{014396A0-6213-CD49-98B5-C09E990B07A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883843" y="1458566"/>
                      <a:ext cx="4802957" cy="3715283"/>
                      <a:chOff x="1750474" y="2391785"/>
                      <a:chExt cx="5240344" cy="4407142"/>
                    </a:xfrm>
                  </p:grpSpPr>
                  <p:pic>
                    <p:nvPicPr>
                      <p:cNvPr id="15" name="Picture 14">
                        <a:extLst>
                          <a:ext uri="{FF2B5EF4-FFF2-40B4-BE49-F238E27FC236}">
                            <a16:creationId xmlns:a16="http://schemas.microsoft.com/office/drawing/2014/main" id="{0A65E913-89CC-3A4A-98A2-B78F45EE298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"/>
                      <a:srcRect l="56003" r="7078" b="53998"/>
                      <a:stretch/>
                    </p:blipFill>
                    <p:spPr>
                      <a:xfrm>
                        <a:off x="1750474" y="2391785"/>
                        <a:ext cx="5240344" cy="4407142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6" name="Oval 15">
                        <a:extLst>
                          <a:ext uri="{FF2B5EF4-FFF2-40B4-BE49-F238E27FC236}">
                            <a16:creationId xmlns:a16="http://schemas.microsoft.com/office/drawing/2014/main" id="{5CE75BDA-CCC3-9244-B94B-B6114AEC1F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24542" y="4810577"/>
                        <a:ext cx="121275" cy="121275"/>
                      </a:xfrm>
                      <a:prstGeom prst="ellipse">
                        <a:avLst/>
                      </a:prstGeom>
                      <a:solidFill>
                        <a:srgbClr val="00B0F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7" name="Oval 16">
                        <a:extLst>
                          <a:ext uri="{FF2B5EF4-FFF2-40B4-BE49-F238E27FC236}">
                            <a16:creationId xmlns:a16="http://schemas.microsoft.com/office/drawing/2014/main" id="{734AC344-E2C0-A840-B43A-EB23206D57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32814" y="2760979"/>
                        <a:ext cx="121275" cy="121275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" name="Oval 17">
                        <a:extLst>
                          <a:ext uri="{FF2B5EF4-FFF2-40B4-BE49-F238E27FC236}">
                            <a16:creationId xmlns:a16="http://schemas.microsoft.com/office/drawing/2014/main" id="{FE4A456D-214C-AE40-A439-AB23DFCD52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90104" y="3975746"/>
                        <a:ext cx="121275" cy="121275"/>
                      </a:xfrm>
                      <a:prstGeom prst="ellipse">
                        <a:avLst/>
                      </a:prstGeom>
                      <a:solidFill>
                        <a:srgbClr val="7030A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9" name="Oval 18">
                        <a:extLst>
                          <a:ext uri="{FF2B5EF4-FFF2-40B4-BE49-F238E27FC236}">
                            <a16:creationId xmlns:a16="http://schemas.microsoft.com/office/drawing/2014/main" id="{0E28305B-0AF7-5F47-8935-F36F6F5F54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45723" y="3779790"/>
                        <a:ext cx="121275" cy="121275"/>
                      </a:xfrm>
                      <a:prstGeom prst="ellipse">
                        <a:avLst/>
                      </a:prstGeom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0" name="Oval 19">
                        <a:extLst>
                          <a:ext uri="{FF2B5EF4-FFF2-40B4-BE49-F238E27FC236}">
                            <a16:creationId xmlns:a16="http://schemas.microsoft.com/office/drawing/2014/main" id="{5578B01E-5B97-9649-844A-9C738DD75F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84224" y="3975746"/>
                        <a:ext cx="121275" cy="121275"/>
                      </a:xfrm>
                      <a:prstGeom prst="ellipse">
                        <a:avLst/>
                      </a:prstGeom>
                      <a:solidFill>
                        <a:srgbClr val="0070C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2" name="Rectangle 1">
                      <a:extLst>
                        <a:ext uri="{FF2B5EF4-FFF2-40B4-BE49-F238E27FC236}">
                          <a16:creationId xmlns:a16="http://schemas.microsoft.com/office/drawing/2014/main" id="{14559E92-AE44-F24B-82AF-2C73F61B73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8816" y="3121772"/>
                      <a:ext cx="1432875" cy="3072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" name="Rectangle 20">
                      <a:extLst>
                        <a:ext uri="{FF2B5EF4-FFF2-40B4-BE49-F238E27FC236}">
                          <a16:creationId xmlns:a16="http://schemas.microsoft.com/office/drawing/2014/main" id="{6108F078-983D-4549-A174-E850B3ED92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5185" y="3111232"/>
                      <a:ext cx="387482" cy="48864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2FD8776A-CC7E-8542-9AE6-3EF852D5F4BF}"/>
                      </a:ext>
                    </a:extLst>
                  </p:cNvPr>
                  <p:cNvSpPr/>
                  <p:nvPr/>
                </p:nvSpPr>
                <p:spPr>
                  <a:xfrm>
                    <a:off x="6653178" y="4476381"/>
                    <a:ext cx="1414021" cy="30722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0D92DD0A-4B96-FF4B-AFCC-4DA138EF33E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622528" y="2861596"/>
                    <a:ext cx="2780906" cy="24397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7F0A6A5E-3D27-984A-B304-DCAD73EF56E5}"/>
                    </a:ext>
                  </a:extLst>
                </p:cNvPr>
                <p:cNvSpPr/>
                <p:nvPr/>
              </p:nvSpPr>
              <p:spPr>
                <a:xfrm>
                  <a:off x="6984688" y="2262653"/>
                  <a:ext cx="1414594" cy="3072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6975337-A6D3-044E-99E8-59C067037DCA}"/>
                    </a:ext>
                  </a:extLst>
                </p:cNvPr>
                <p:cNvSpPr/>
                <p:nvPr/>
              </p:nvSpPr>
              <p:spPr>
                <a:xfrm rot="16200000">
                  <a:off x="7886853" y="2408767"/>
                  <a:ext cx="1414021" cy="2383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CBB3FBE-E004-2843-B985-C3EDBD52D61A}"/>
                  </a:ext>
                </a:extLst>
              </p:cNvPr>
              <p:cNvSpPr/>
              <p:nvPr/>
            </p:nvSpPr>
            <p:spPr>
              <a:xfrm>
                <a:off x="6999318" y="2437457"/>
                <a:ext cx="1302187" cy="3072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9C03A27-1DDA-BB40-B071-099B2FF45BBA}"/>
                  </a:ext>
                </a:extLst>
              </p:cNvPr>
              <p:cNvSpPr/>
              <p:nvPr/>
            </p:nvSpPr>
            <p:spPr>
              <a:xfrm>
                <a:off x="6958460" y="1399377"/>
                <a:ext cx="1302187" cy="3072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A926C1B-EFAE-DC46-A0EC-0F87125A7F56}"/>
                  </a:ext>
                </a:extLst>
              </p:cNvPr>
              <p:cNvSpPr/>
              <p:nvPr/>
            </p:nvSpPr>
            <p:spPr>
              <a:xfrm>
                <a:off x="6685724" y="2287339"/>
                <a:ext cx="738339" cy="3072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6341CA8-14EC-5B4D-894C-EC469285DD77}"/>
                </a:ext>
              </a:extLst>
            </p:cNvPr>
            <p:cNvSpPr txBox="1"/>
            <p:nvPr/>
          </p:nvSpPr>
          <p:spPr>
            <a:xfrm>
              <a:off x="6999318" y="2618924"/>
              <a:ext cx="6102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/>
                <a:t>R</a:t>
              </a:r>
              <a:r>
                <a:rPr lang="en-US" sz="1400" i="1" baseline="-25000" dirty="0"/>
                <a:t>2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702F9E7-7E73-5047-B08B-CDB6EEF904CB}"/>
                </a:ext>
              </a:extLst>
            </p:cNvPr>
            <p:cNvSpPr/>
            <p:nvPr/>
          </p:nvSpPr>
          <p:spPr>
            <a:xfrm>
              <a:off x="5094998" y="1583213"/>
              <a:ext cx="1302187" cy="307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2292CF3E-1243-6C4A-869F-F5B8531B3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/>
              <a:t>Regression Tree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325E5A-55BA-6446-B519-FA280B459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28539"/>
            <a:ext cx="9144000" cy="5737374"/>
          </a:xfrm>
        </p:spPr>
        <p:txBody>
          <a:bodyPr/>
          <a:lstStyle/>
          <a:p>
            <a:r>
              <a:rPr lang="en-US" sz="1800" dirty="0"/>
              <a:t>How to optimize a regression tree?</a:t>
            </a:r>
          </a:p>
          <a:p>
            <a:r>
              <a:rPr lang="en-US" sz="1800" dirty="0"/>
              <a:t>Randomly select </a:t>
            </a:r>
            <a:r>
              <a:rPr lang="en-US" sz="1800" i="1" dirty="0"/>
              <a:t>t</a:t>
            </a:r>
            <a:r>
              <a:rPr lang="en-US" sz="1800" i="1" baseline="-25000" dirty="0"/>
              <a:t>1</a:t>
            </a:r>
          </a:p>
          <a:p>
            <a:endParaRPr lang="en-US" i="1" baseline="-25000" dirty="0"/>
          </a:p>
          <a:p>
            <a:endParaRPr lang="en-US" i="1" baseline="-25000" dirty="0"/>
          </a:p>
          <a:p>
            <a:endParaRPr lang="en-US" i="1" baseline="-25000" dirty="0"/>
          </a:p>
          <a:p>
            <a:endParaRPr lang="en-US" i="1" baseline="-25000" dirty="0"/>
          </a:p>
          <a:p>
            <a:endParaRPr lang="en-US" i="1" baseline="-25000" dirty="0"/>
          </a:p>
          <a:p>
            <a:endParaRPr lang="en-US" i="1" baseline="-25000" dirty="0"/>
          </a:p>
          <a:p>
            <a:endParaRPr lang="en-US" i="1" baseline="-25000" dirty="0"/>
          </a:p>
          <a:p>
            <a:r>
              <a:rPr lang="en-US" sz="1600" dirty="0"/>
              <a:t>Assign region labels:</a:t>
            </a:r>
          </a:p>
          <a:p>
            <a:endParaRPr lang="en-US" sz="1600" dirty="0"/>
          </a:p>
          <a:p>
            <a:endParaRPr lang="en-US" sz="1600" dirty="0"/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Example-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B19764E-5354-9B40-BA61-2A429F583081}"/>
              </a:ext>
            </a:extLst>
          </p:cNvPr>
          <p:cNvGrpSpPr/>
          <p:nvPr/>
        </p:nvGrpSpPr>
        <p:grpSpPr>
          <a:xfrm>
            <a:off x="185261" y="1600149"/>
            <a:ext cx="3779193" cy="1174847"/>
            <a:chOff x="534572" y="1484898"/>
            <a:chExt cx="3779193" cy="117484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8FE02E7-5153-B448-8E97-B0F8F6B22B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3388"/>
            <a:stretch/>
          </p:blipFill>
          <p:spPr>
            <a:xfrm>
              <a:off x="534572" y="1484898"/>
              <a:ext cx="2553680" cy="652508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D8A3156-0540-FC4E-A1D5-C5699A3B4A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3865" r="21491"/>
            <a:stretch/>
          </p:blipFill>
          <p:spPr>
            <a:xfrm>
              <a:off x="747224" y="2007237"/>
              <a:ext cx="2416445" cy="652508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97ED4BF-4EB4-AB4E-8D5F-3EC525C45B5E}"/>
                </a:ext>
              </a:extLst>
            </p:cNvPr>
            <p:cNvSpPr txBox="1"/>
            <p:nvPr/>
          </p:nvSpPr>
          <p:spPr>
            <a:xfrm>
              <a:off x="2713711" y="1561402"/>
              <a:ext cx="37454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t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7448E4C-4167-084F-97EC-94A3D0B583BB}"/>
                </a:ext>
              </a:extLst>
            </p:cNvPr>
            <p:cNvSpPr txBox="1"/>
            <p:nvPr/>
          </p:nvSpPr>
          <p:spPr>
            <a:xfrm>
              <a:off x="2765749" y="2081571"/>
              <a:ext cx="34698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t</a:t>
              </a:r>
              <a:r>
                <a:rPr lang="en-US" baseline="-25000" dirty="0"/>
                <a:t>1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8B23332-E28B-084C-8F88-34B8EF9D4B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427" r="63388"/>
            <a:stretch/>
          </p:blipFill>
          <p:spPr>
            <a:xfrm>
              <a:off x="2955973" y="1495052"/>
              <a:ext cx="152400" cy="65250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CC6DD9B-2F57-AA40-9052-DF2379E39B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427" r="63388"/>
            <a:stretch/>
          </p:blipFill>
          <p:spPr>
            <a:xfrm>
              <a:off x="3003954" y="2007237"/>
              <a:ext cx="152400" cy="652508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036C05-67D0-A44B-9F2B-5CA82EF1217C}"/>
                </a:ext>
              </a:extLst>
            </p:cNvPr>
            <p:cNvSpPr txBox="1"/>
            <p:nvPr/>
          </p:nvSpPr>
          <p:spPr>
            <a:xfrm>
              <a:off x="3127602" y="2126756"/>
              <a:ext cx="118616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,  </a:t>
              </a:r>
              <a:r>
                <a:rPr lang="en-US" sz="1600" i="1" dirty="0"/>
                <a:t>j = 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AAE35E5-4247-8141-BBF0-4BF92DFD9370}"/>
                </a:ext>
              </a:extLst>
            </p:cNvPr>
            <p:cNvSpPr txBox="1"/>
            <p:nvPr/>
          </p:nvSpPr>
          <p:spPr>
            <a:xfrm>
              <a:off x="1355918" y="1561402"/>
              <a:ext cx="374541" cy="369332"/>
            </a:xfrm>
            <a:prstGeom prst="rect">
              <a:avLst/>
            </a:prstGeom>
            <a:solidFill>
              <a:srgbClr val="F5F5F5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t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DBF0A73-3781-584A-B2B3-B9606E1F5457}"/>
                </a:ext>
              </a:extLst>
            </p:cNvPr>
            <p:cNvSpPr txBox="1"/>
            <p:nvPr/>
          </p:nvSpPr>
          <p:spPr>
            <a:xfrm>
              <a:off x="1350251" y="2073587"/>
              <a:ext cx="374541" cy="369332"/>
            </a:xfrm>
            <a:prstGeom prst="rect">
              <a:avLst/>
            </a:prstGeom>
            <a:solidFill>
              <a:srgbClr val="FBFBFB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t</a:t>
              </a:r>
              <a:r>
                <a:rPr lang="en-US" baseline="-25000" dirty="0"/>
                <a:t>1</a:t>
              </a:r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FAEA702A-2EC6-2D4E-A57C-0F2A9D9504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54" r="84959"/>
          <a:stretch/>
        </p:blipFill>
        <p:spPr>
          <a:xfrm>
            <a:off x="1261060" y="1610859"/>
            <a:ext cx="103695" cy="65250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EEA3320-D031-4748-8245-55E46F1E84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54" r="84959"/>
          <a:stretch/>
        </p:blipFill>
        <p:spPr>
          <a:xfrm>
            <a:off x="1263065" y="2121202"/>
            <a:ext cx="103695" cy="65250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25E4A5C-BF29-2346-A82D-726E0DA484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4041"/>
          <a:stretch/>
        </p:blipFill>
        <p:spPr>
          <a:xfrm>
            <a:off x="1027914" y="3145028"/>
            <a:ext cx="3215068" cy="656617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C15FD0B4-32CE-E34E-BEF6-55F9110EEC0F}"/>
              </a:ext>
            </a:extLst>
          </p:cNvPr>
          <p:cNvGrpSpPr/>
          <p:nvPr/>
        </p:nvGrpSpPr>
        <p:grpSpPr>
          <a:xfrm>
            <a:off x="1116070" y="4059478"/>
            <a:ext cx="968802" cy="656617"/>
            <a:chOff x="1131407" y="3543055"/>
            <a:chExt cx="968802" cy="656617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2D90B306-60B1-C64F-AFC9-8E43B31E97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85073"/>
            <a:stretch/>
          </p:blipFill>
          <p:spPr>
            <a:xfrm>
              <a:off x="1131407" y="3543055"/>
              <a:ext cx="857649" cy="656617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F5ED214-93C4-B34C-B0AD-4CDF1299EEF3}"/>
                </a:ext>
              </a:extLst>
            </p:cNvPr>
            <p:cNvSpPr txBox="1"/>
            <p:nvPr/>
          </p:nvSpPr>
          <p:spPr>
            <a:xfrm>
              <a:off x="1508289" y="3768603"/>
              <a:ext cx="20738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aseline="-25000" dirty="0"/>
                <a:t>1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ED82BE0-C5EB-074E-BF2E-4E9B735DC0EA}"/>
                </a:ext>
              </a:extLst>
            </p:cNvPr>
            <p:cNvSpPr/>
            <p:nvPr/>
          </p:nvSpPr>
          <p:spPr>
            <a:xfrm>
              <a:off x="1989056" y="3841131"/>
              <a:ext cx="111153" cy="102237"/>
            </a:xfrm>
            <a:prstGeom prst="ellipse">
              <a:avLst/>
            </a:prstGeom>
            <a:solidFill>
              <a:srgbClr val="3698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9DC076C-EC54-0142-B0B0-E13E3B72086B}"/>
              </a:ext>
            </a:extLst>
          </p:cNvPr>
          <p:cNvGrpSpPr/>
          <p:nvPr/>
        </p:nvGrpSpPr>
        <p:grpSpPr>
          <a:xfrm>
            <a:off x="1106397" y="4387237"/>
            <a:ext cx="987901" cy="656617"/>
            <a:chOff x="1283807" y="3695455"/>
            <a:chExt cx="987901" cy="656617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7A79EAB7-BC79-4E48-8B61-0D31CF55B6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85073"/>
            <a:stretch/>
          </p:blipFill>
          <p:spPr>
            <a:xfrm>
              <a:off x="1283807" y="3695455"/>
              <a:ext cx="857649" cy="656617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AC5EB71-94C5-4C4A-9926-3B516C14F1D1}"/>
                </a:ext>
              </a:extLst>
            </p:cNvPr>
            <p:cNvSpPr txBox="1"/>
            <p:nvPr/>
          </p:nvSpPr>
          <p:spPr>
            <a:xfrm>
              <a:off x="1660689" y="3921003"/>
              <a:ext cx="20738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aseline="-25000" dirty="0"/>
                <a:t>2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8A61FCB-F358-0A4B-AA68-F1140E0EE87E}"/>
                </a:ext>
              </a:extLst>
            </p:cNvPr>
            <p:cNvSpPr/>
            <p:nvPr/>
          </p:nvSpPr>
          <p:spPr>
            <a:xfrm>
              <a:off x="2160555" y="3998956"/>
              <a:ext cx="111153" cy="102237"/>
            </a:xfrm>
            <a:prstGeom prst="ellipse">
              <a:avLst/>
            </a:prstGeom>
            <a:solidFill>
              <a:srgbClr val="A46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24F8DF5-A406-9D4E-AE6E-51AFDC7D3832}"/>
              </a:ext>
            </a:extLst>
          </p:cNvPr>
          <p:cNvGrpSpPr/>
          <p:nvPr/>
        </p:nvGrpSpPr>
        <p:grpSpPr>
          <a:xfrm>
            <a:off x="4681150" y="1438606"/>
            <a:ext cx="968802" cy="656617"/>
            <a:chOff x="1131407" y="3543055"/>
            <a:chExt cx="968802" cy="656617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0A1D6393-5650-7741-B078-BB9C654F8E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85073"/>
            <a:stretch/>
          </p:blipFill>
          <p:spPr>
            <a:xfrm>
              <a:off x="1131407" y="3543055"/>
              <a:ext cx="857649" cy="656617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4C406D1-0222-4644-83AF-A6F879FE13A6}"/>
                </a:ext>
              </a:extLst>
            </p:cNvPr>
            <p:cNvSpPr txBox="1"/>
            <p:nvPr/>
          </p:nvSpPr>
          <p:spPr>
            <a:xfrm>
              <a:off x="1508289" y="3768603"/>
              <a:ext cx="20738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aseline="-25000" dirty="0"/>
                <a:t>1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062BA825-437E-CA40-A145-86D46D5F72E9}"/>
                </a:ext>
              </a:extLst>
            </p:cNvPr>
            <p:cNvSpPr/>
            <p:nvPr/>
          </p:nvSpPr>
          <p:spPr>
            <a:xfrm>
              <a:off x="1989056" y="3841131"/>
              <a:ext cx="111153" cy="102237"/>
            </a:xfrm>
            <a:prstGeom prst="ellipse">
              <a:avLst/>
            </a:prstGeom>
            <a:solidFill>
              <a:srgbClr val="3698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E6B4C6D-107C-A54F-A9A7-0363968A5E6F}"/>
              </a:ext>
            </a:extLst>
          </p:cNvPr>
          <p:cNvGrpSpPr/>
          <p:nvPr/>
        </p:nvGrpSpPr>
        <p:grpSpPr>
          <a:xfrm>
            <a:off x="7562673" y="3983447"/>
            <a:ext cx="987901" cy="656617"/>
            <a:chOff x="1283807" y="3695455"/>
            <a:chExt cx="987901" cy="656617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9F47A604-59BE-8B40-BD56-1BE4EC546A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85073"/>
            <a:stretch/>
          </p:blipFill>
          <p:spPr>
            <a:xfrm>
              <a:off x="1283807" y="3695455"/>
              <a:ext cx="857649" cy="656617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B9A667A-A047-B943-B158-A7995072E2C9}"/>
                </a:ext>
              </a:extLst>
            </p:cNvPr>
            <p:cNvSpPr txBox="1"/>
            <p:nvPr/>
          </p:nvSpPr>
          <p:spPr>
            <a:xfrm>
              <a:off x="1660689" y="3921003"/>
              <a:ext cx="20738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aseline="-25000" dirty="0"/>
                <a:t>2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4FA9579-167E-1748-B536-51E5F3269467}"/>
                </a:ext>
              </a:extLst>
            </p:cNvPr>
            <p:cNvSpPr/>
            <p:nvPr/>
          </p:nvSpPr>
          <p:spPr>
            <a:xfrm>
              <a:off x="2160555" y="3998956"/>
              <a:ext cx="111153" cy="102237"/>
            </a:xfrm>
            <a:prstGeom prst="ellipse">
              <a:avLst/>
            </a:prstGeom>
            <a:solidFill>
              <a:srgbClr val="A46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883119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5872</TotalTime>
  <Words>1974</Words>
  <Application>Microsoft Macintosh PowerPoint</Application>
  <PresentationFormat>On-screen Show (4:3)</PresentationFormat>
  <Paragraphs>391</Paragraphs>
  <Slides>42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Calibri</vt:lpstr>
      <vt:lpstr>Cambria Math</vt:lpstr>
      <vt:lpstr>Century Gothic</vt:lpstr>
      <vt:lpstr>Courier New</vt:lpstr>
      <vt:lpstr>Palatino Linotype</vt:lpstr>
      <vt:lpstr>Executive</vt:lpstr>
      <vt:lpstr>Equation</vt:lpstr>
      <vt:lpstr>Predicting Weather with  Machine Learning: </vt:lpstr>
      <vt:lpstr>Background </vt:lpstr>
      <vt:lpstr>Background </vt:lpstr>
      <vt:lpstr>Background </vt:lpstr>
      <vt:lpstr>Decision Trees</vt:lpstr>
      <vt:lpstr>Decision Trees </vt:lpstr>
      <vt:lpstr>PowerPoint Presentation</vt:lpstr>
      <vt:lpstr>Tree-building</vt:lpstr>
      <vt:lpstr>Regression Tree</vt:lpstr>
      <vt:lpstr>Regression Tree</vt:lpstr>
      <vt:lpstr>Regression Tree</vt:lpstr>
      <vt:lpstr>Bootstrap samples</vt:lpstr>
      <vt:lpstr>Random Forest</vt:lpstr>
      <vt:lpstr>Random Forest</vt:lpstr>
      <vt:lpstr>Timeseries (TS)</vt:lpstr>
      <vt:lpstr>ARMA</vt:lpstr>
      <vt:lpstr>ARMA</vt:lpstr>
      <vt:lpstr>Data retrieval</vt:lpstr>
      <vt:lpstr>Basic data cleaning</vt:lpstr>
      <vt:lpstr>Data for HW</vt:lpstr>
      <vt:lpstr>Data for HW</vt:lpstr>
      <vt:lpstr>Tutorial Notebook</vt:lpstr>
      <vt:lpstr>Tutorial Notebook</vt:lpstr>
      <vt:lpstr>Timeseries processing</vt:lpstr>
      <vt:lpstr>Tutorial Notebook</vt:lpstr>
      <vt:lpstr>Timeseries processing</vt:lpstr>
      <vt:lpstr>Timeseries processing</vt:lpstr>
      <vt:lpstr>Tutorial Notebook</vt:lpstr>
      <vt:lpstr>Tutorial Notebook</vt:lpstr>
      <vt:lpstr>Tutorial Notebook</vt:lpstr>
      <vt:lpstr>Tutorial Notebook</vt:lpstr>
      <vt:lpstr>Tutorial Notebook</vt:lpstr>
      <vt:lpstr>Homework</vt:lpstr>
      <vt:lpstr>Homework</vt:lpstr>
      <vt:lpstr>Homework</vt:lpstr>
      <vt:lpstr>Homework</vt:lpstr>
      <vt:lpstr>Homework</vt:lpstr>
      <vt:lpstr>Homework</vt:lpstr>
      <vt:lpstr>Homework</vt:lpstr>
      <vt:lpstr>Homework</vt:lpstr>
      <vt:lpstr>Extras </vt:lpstr>
      <vt:lpstr>Other pubs on ML for weather/climate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Weather with  Machine Learning: </dc:title>
  <dc:creator>Emma</dc:creator>
  <cp:lastModifiedBy>Emma C Ozanich</cp:lastModifiedBy>
  <cp:revision>788</cp:revision>
  <dcterms:created xsi:type="dcterms:W3CDTF">2019-04-11T17:14:10Z</dcterms:created>
  <dcterms:modified xsi:type="dcterms:W3CDTF">2019-04-17T18:16:35Z</dcterms:modified>
</cp:coreProperties>
</file>